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13" r:id="rId3"/>
    <p:sldId id="257" r:id="rId4"/>
    <p:sldId id="25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315" r:id="rId20"/>
    <p:sldId id="314" r:id="rId21"/>
    <p:sldId id="282" r:id="rId22"/>
    <p:sldId id="283" r:id="rId23"/>
    <p:sldId id="284" r:id="rId24"/>
    <p:sldId id="285" r:id="rId25"/>
    <p:sldId id="291" r:id="rId26"/>
    <p:sldId id="292" r:id="rId27"/>
    <p:sldId id="293" r:id="rId28"/>
    <p:sldId id="294" r:id="rId29"/>
    <p:sldId id="295" r:id="rId30"/>
    <p:sldId id="296" r:id="rId31"/>
    <p:sldId id="297" r:id="rId32"/>
    <p:sldId id="299" r:id="rId33"/>
    <p:sldId id="305" r:id="rId34"/>
    <p:sldId id="259" r:id="rId35"/>
    <p:sldId id="263" r:id="rId36"/>
    <p:sldId id="264" r:id="rId37"/>
    <p:sldId id="287" r:id="rId38"/>
    <p:sldId id="307" r:id="rId39"/>
    <p:sldId id="308" r:id="rId40"/>
    <p:sldId id="310" r:id="rId41"/>
    <p:sldId id="312" r:id="rId42"/>
    <p:sldId id="316" r:id="rId43"/>
    <p:sldId id="319" r:id="rId44"/>
    <p:sldId id="318" r:id="rId45"/>
    <p:sldId id="321" r:id="rId46"/>
    <p:sldId id="323" r:id="rId47"/>
    <p:sldId id="330" r:id="rId48"/>
    <p:sldId id="327" r:id="rId49"/>
    <p:sldId id="328" r:id="rId50"/>
    <p:sldId id="326" r:id="rId51"/>
    <p:sldId id="325" r:id="rId52"/>
    <p:sldId id="32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313"/>
            <p14:sldId id="257"/>
            <p14:sldId id="258"/>
            <p14:sldId id="266"/>
            <p14:sldId id="267"/>
            <p14:sldId id="268"/>
            <p14:sldId id="269"/>
            <p14:sldId id="270"/>
            <p14:sldId id="271"/>
            <p14:sldId id="272"/>
            <p14:sldId id="273"/>
            <p14:sldId id="274"/>
            <p14:sldId id="275"/>
            <p14:sldId id="276"/>
            <p14:sldId id="277"/>
            <p14:sldId id="278"/>
            <p14:sldId id="279"/>
            <p14:sldId id="315"/>
            <p14:sldId id="314"/>
            <p14:sldId id="282"/>
            <p14:sldId id="283"/>
            <p14:sldId id="284"/>
            <p14:sldId id="285"/>
            <p14:sldId id="291"/>
            <p14:sldId id="292"/>
            <p14:sldId id="293"/>
            <p14:sldId id="294"/>
            <p14:sldId id="295"/>
            <p14:sldId id="296"/>
            <p14:sldId id="297"/>
            <p14:sldId id="299"/>
            <p14:sldId id="305"/>
          </p14:sldIdLst>
        </p14:section>
        <p14:section name="Version control" id="{FD5A562E-E302-4FCF-AD84-0794FF58D285}">
          <p14:sldIdLst>
            <p14:sldId id="259"/>
            <p14:sldId id="263"/>
            <p14:sldId id="264"/>
          </p14:sldIdLst>
        </p14:section>
        <p14:section name="Release management process" id="{65438669-F0D4-4608-B5DB-318C4C62D6FE}">
          <p14:sldIdLst>
            <p14:sldId id="287"/>
          </p14:sldIdLst>
        </p14:section>
        <p14:section name="Software testing" id="{2C2E5115-C679-4CEE-AA76-AB04DCB33B56}">
          <p14:sldIdLst>
            <p14:sldId id="307"/>
            <p14:sldId id="308"/>
            <p14:sldId id="310"/>
            <p14:sldId id="312"/>
          </p14:sldIdLst>
        </p14:section>
        <p14:section name="Communication media" id="{DF662CA1-86ED-4614-9A71-79388D22CFA0}">
          <p14:sldIdLst>
            <p14:sldId id="316"/>
            <p14:sldId id="319"/>
            <p14:sldId id="318"/>
            <p14:sldId id="321"/>
            <p14:sldId id="323"/>
            <p14:sldId id="330"/>
            <p14:sldId id="327"/>
            <p14:sldId id="328"/>
            <p14:sldId id="326"/>
            <p14:sldId id="325"/>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219" autoAdjust="0"/>
  </p:normalViewPr>
  <p:slideViewPr>
    <p:cSldViewPr snapToGrid="0">
      <p:cViewPr varScale="1">
        <p:scale>
          <a:sx n="70" d="100"/>
          <a:sy n="70" d="100"/>
        </p:scale>
        <p:origin x="924" y="72"/>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a:t>Roles</a:t>
          </a:r>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a:t>Ceremonies</a:t>
          </a:r>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a:t>Artifacts</a:t>
          </a:r>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a:t>Product Owners</a:t>
          </a:r>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a:t>Scrum Master</a:t>
          </a:r>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a:t>Team</a:t>
          </a:r>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a:t>Sprint Planning</a:t>
          </a:r>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a:t>Sprint Review</a:t>
          </a:r>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a:t>Sprint Retrospective</a:t>
          </a:r>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a:t>Daily Scrum Meeting</a:t>
          </a:r>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a:t>Product backlog</a:t>
          </a:r>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a:t>Sprint backlog</a:t>
          </a:r>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a:t>Burndown Charts</a:t>
          </a:r>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9AAC8ED0-1610-4715-B5F9-5A9DD0E4CFFC}" type="presOf" srcId="{44B0B3FF-D464-443A-A58E-AD83AC067761}" destId="{BA7E2AAF-5FEA-4165-91B9-43B054C65E56}"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08ABE958-5F66-4D1F-9D51-A0279707FA25}" type="presOf" srcId="{722C3C07-AEFC-405D-BFB9-BF3FA6126C74}" destId="{F53943FE-81B3-4ECD-B5E7-F9D9B49F874B}" srcOrd="0"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02794EA3-DA20-42A2-AC46-BBE685BF99AB}" type="presOf" srcId="{B7E0EBD3-2B98-478F-B60A-F587B45CE22F}" destId="{FE1260A2-1087-4FBA-B8B4-FB40E05ADCB0}" srcOrd="0" destOrd="0" presId="urn:microsoft.com/office/officeart/2005/8/layout/vProcess5"/>
    <dgm:cxn modelId="{CF2C1764-69E1-4556-B65B-715EEC273297}" srcId="{74481A2B-7038-4909-99E5-69CB2010AC99}" destId="{6ECE1015-4A36-4B3E-A055-0CF2AE3F1D00}" srcOrd="1" destOrd="0" parTransId="{B57F8B52-0B3A-4140-AD91-D3606E50D181}" sibTransId="{01A2A975-E30A-45E4-B38C-D30503D968E3}"/>
    <dgm:cxn modelId="{4F68D98B-DE36-4BFB-8C2D-4161E906D055}" type="presOf" srcId="{02E036B2-DF1C-46DF-AC74-9C707984B09C}" destId="{A996E128-4D0F-45E5-9445-78A967F62606}" srcOrd="1" destOrd="1"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90786F1B-C129-4315-B26F-956A16CBC41F}" type="presOf" srcId="{78144F49-B1A9-4326-990C-D24EB6F7C39A}" destId="{FE1260A2-1087-4FBA-B8B4-FB40E05ADCB0}" srcOrd="0" destOrd="3"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2A6B3CE0-23BF-4EFB-A7D2-6588127D73F3}" type="presOf" srcId="{74481A2B-7038-4909-99E5-69CB2010AC99}" destId="{AD51C34A-EDA8-42C9-BDEF-2B02FCF8D597}" srcOrd="1" destOrd="0" presId="urn:microsoft.com/office/officeart/2005/8/layout/vProcess5"/>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85CE9B9B-8E98-4C7B-B964-5DE21ACA8D01}" type="presOf" srcId="{521AFDB0-CCC6-4A1E-A2C4-2441824F511D}" destId="{A996E128-4D0F-45E5-9445-78A967F62606}" srcOrd="1" destOrd="3"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84ECCE40-B166-47E1-B264-2509B4F5BBC3}" type="presOf" srcId="{1BBF231D-7843-4383-BB2C-DA0F3236972C}" destId="{98AE3B4A-437D-4343-9782-FB43D1E64B83}"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360C5B3A-0393-4823-A283-B5D1A651A251}" type="presOf" srcId="{521AFDB0-CCC6-4A1E-A2C4-2441824F511D}" destId="{BA7E2AAF-5FEA-4165-91B9-43B054C65E56}" srcOrd="0" destOrd="3"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B7E8C4B8-3B64-42F1-8285-41536EB44F7D}" srcId="{A627018D-89EA-4321-B9A2-9492D6FBA0F5}" destId="{521AFDB0-CCC6-4A1E-A2C4-2441824F511D}" srcOrd="2" destOrd="0" parTransId="{06FFB160-2E53-4140-AB96-79180DCAC4CF}" sibTransId="{3977C17C-CB0F-4C3D-85BD-D92E89539A0F}"/>
    <dgm:cxn modelId="{D25ED4BF-4072-4394-9DFA-A57FEEDC59B7}" srcId="{B7E0EBD3-2B98-478F-B60A-F587B45CE22F}" destId="{78792E6D-35B6-4A9B-AF1C-27A56EA90A8A}" srcOrd="0" destOrd="0" parTransId="{1746A5F1-9FB2-44AD-B5F0-D2569F08991D}" sibTransId="{41958157-E062-4FF7-8054-334EA83DAA9D}"/>
    <dgm:cxn modelId="{0BF3A0AF-F169-45A1-9591-15AB329F07E6}" srcId="{2933744A-B251-4E55-8503-0CC728D34101}" destId="{74481A2B-7038-4909-99E5-69CB2010AC99}" srcOrd="2" destOrd="0" parTransId="{C0289E3A-7DE7-4AF5-B288-6BBFB72B351F}" sibTransId="{2F3FF111-F82D-4713-8C51-D8BAD36C239D}"/>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819EA034-52D8-45B7-9291-B2DD095E20B8}" type="presOf" srcId="{B7E0EBD3-2B98-478F-B60A-F587B45CE22F}" destId="{98AE3B4A-437D-4343-9782-FB43D1E64B83}" srcOrd="1" destOrd="0" presId="urn:microsoft.com/office/officeart/2005/8/layout/vProcess5"/>
    <dgm:cxn modelId="{65E35A0A-B998-4624-98EF-FF4B4B1EF7D6}" type="presOf" srcId="{2933744A-B251-4E55-8503-0CC728D34101}" destId="{4A3C4209-90B0-4D0F-B03E-CA25BED26682}" srcOrd="0" destOrd="0"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7E34FF11-79CA-4D97-BCC3-D45D4C3CFD23}" type="presOf" srcId="{2BA6D254-820B-4A74-8434-22E311A660B7}" destId="{5D613A76-AB05-4F89-93F4-14003A9DA57B}" srcOrd="0"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FB780E17-76BD-456D-9903-1F37EEADEF12}" srcId="{2933744A-B251-4E55-8503-0CC728D34101}" destId="{B7E0EBD3-2B98-478F-B60A-F587B45CE22F}" srcOrd="0" destOrd="0" parTransId="{5A17B4F6-171E-4AE5-8274-070F278A32A1}" sibTransId="{722C3C07-AEFC-405D-BFB9-BF3FA6126C74}"/>
    <dgm:cxn modelId="{E5AA4969-0EB6-4C64-AC47-9797C4603AEE}" type="presOf" srcId="{78144F49-B1A9-4326-990C-D24EB6F7C39A}" destId="{98AE3B4A-437D-4343-9782-FB43D1E64B83}" srcOrd="1" destOrd="3" presId="urn:microsoft.com/office/officeart/2005/8/layout/vProcess5"/>
    <dgm:cxn modelId="{570EA20D-CB50-43EF-8A6D-E06B28E9AAC4}" type="presOf" srcId="{9A4F9E94-0C69-4F2D-84D7-0DD007169CF6}" destId="{D11BA2C6-5ECE-4CE3-8E7E-C6B9C58B5DC9}" srcOrd="0" destOrd="1" presId="urn:microsoft.com/office/officeart/2005/8/layout/vProcess5"/>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Masters</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Scrum Masters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DAABA77-AE17-44FB-9018-7E098BAA784C}" srcId="{C0F8B97A-59C3-4669-B94A-897C57896886}" destId="{D86DA92B-274F-4FA0-9815-AAB812992591}" srcOrd="2" destOrd="0" parTransId="{046F0C00-3D9E-4672-8F2C-C265BA1D7BBB}" sibTransId="{27D32E62-7137-4470-B0B9-1C54E14F64F8}"/>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5D0F4BA4-C9ED-4555-AB36-3B85B9A69AF1}" srcId="{5698AE29-4684-4D51-AD89-3635031C282D}" destId="{96CCE1E1-51AC-4FA6-AFE2-889EFBBF8EF7}" srcOrd="1" destOrd="0" parTransId="{A455977A-08A4-416B-9698-5EEC085BD806}" sibTransId="{A89B02A3-5442-4855-B322-80B2F6D3CDC9}"/>
    <dgm:cxn modelId="{7DC88B4E-825E-431E-A07B-6EBA3C4066AD}" type="presOf" srcId="{5698AE29-4684-4D51-AD89-3635031C282D}" destId="{899E9B83-473A-4C05-9A55-C169391BFB62}"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187057A-6F69-427D-953F-B5E0E3947EF4}" type="presOf" srcId="{42A57A75-F1E2-40C9-8982-0CA019C5861D}" destId="{5C6507CB-90A1-45EE-B749-BCCDED9693D5}"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0726EDE9-089E-4A26-8718-752D390B66FD}" srcId="{9FA675F4-4D48-4F9F-9258-9792807C341E}" destId="{C32344B2-28AD-4CF7-ABA0-2BA5C80DC5AC}" srcOrd="2" destOrd="0" parTransId="{5673336C-D99B-4D27-A274-FB4F59526E6C}" sibTransId="{9C161516-5E2E-49D4-8050-F9504632A6F6}"/>
    <dgm:cxn modelId="{DECB2AEC-B5C9-40EE-9082-BA96655BD32F}" type="presOf" srcId="{C0F8B97A-59C3-4669-B94A-897C57896886}" destId="{6FEB1C7A-ECB8-4A6E-A971-3DB5D34DB0A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E5C2AF70-4CCD-415E-ADDB-6118C7C4C866}" type="presOf" srcId="{6D7492F1-6A1A-47CB-A539-A94C348234DC}" destId="{095CE0E6-EB18-4512-A00D-6604995C2FD4}"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A967184D-54A6-457C-95CD-1119CC31B0EC}" type="presOf" srcId="{AC9E9D0E-3306-4919-B23A-DA3140D51153}" destId="{1A2DB35D-42EB-4CA1-AF2F-19ACBCDDD144}" srcOrd="0" destOrd="0" presId="urn:microsoft.com/office/officeart/2011/layout/TabList"/>
    <dgm:cxn modelId="{CF4E0FA8-79BB-4C0C-85B9-570B186D2843}" type="presOf" srcId="{C32344B2-28AD-4CF7-ABA0-2BA5C80DC5AC}" destId="{C1313479-4F90-4BC4-A99A-A201F58A7920}" srcOrd="0" destOrd="1"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D49528CD-8498-4602-8CE2-273CCE21DDC5}" type="presOf" srcId="{96CCE1E1-51AC-4FA6-AFE2-889EFBBF8EF7}" destId="{5C6507CB-90A1-45EE-B749-BCCDED9693D5}" srcOrd="0" destOrd="0" presId="urn:microsoft.com/office/officeart/2011/layout/TabList"/>
    <dgm:cxn modelId="{B2AB569C-DC75-4010-BA90-3234003263E4}" type="presOf" srcId="{D86DA92B-274F-4FA0-9815-AAB812992591}" destId="{50C7C42B-350B-4C8E-9E98-EFC0DE31450D}" srcOrd="0" destOrd="1" presId="urn:microsoft.com/office/officeart/2011/layout/TabList"/>
    <dgm:cxn modelId="{68939BEB-F4CA-4BB8-A5AA-9B665A68E549}" srcId="{9FA675F4-4D48-4F9F-9258-9792807C341E}" destId="{E1063C3F-FD59-42D8-929C-4BA08BEB55A8}" srcOrd="1" destOrd="0" parTransId="{FBBF91F9-5C3C-439A-A78E-DEE379677580}" sibTransId="{153318CF-4FD6-490D-9073-3F2A090EDF9D}"/>
    <dgm:cxn modelId="{58D1452D-BAFE-46D2-80EC-2BB7765B5899}" srcId="{C0F8B97A-59C3-4669-B94A-897C57896886}" destId="{AC9E9D0E-3306-4919-B23A-DA3140D51153}" srcOrd="0" destOrd="0" parTransId="{BD9F2012-E71F-4809-9B29-513143DAD3D6}" sibTransId="{3851513E-873E-4110-95D0-5DB7D0453735}"/>
    <dgm:cxn modelId="{33B63BED-6B56-4932-B101-2E99A2CFB1B5}" type="presOf" srcId="{9FA675F4-4D48-4F9F-9258-9792807C341E}" destId="{08416E18-02BE-402A-A1EB-33371A15470E}" srcOrd="0" destOrd="0" presId="urn:microsoft.com/office/officeart/2011/layout/TabList"/>
    <dgm:cxn modelId="{63A59449-6FD7-4490-BAE2-17E24E73C9C9}" type="presOf" srcId="{E1063C3F-FD59-42D8-929C-4BA08BEB55A8}" destId="{C1313479-4F90-4BC4-A99A-A201F58A7920}"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Development team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FF270703-0A33-41C6-9BE2-26DC454BCFB8}">
      <dgm:prSet phldrT="[Text]"/>
      <dgm:spPr/>
      <dgm:t>
        <a:bodyPr/>
        <a:lstStyle/>
        <a:p>
          <a:r>
            <a:rPr lang="en-PH" dirty="0"/>
            <a:t>Development Team</a:t>
          </a:r>
        </a:p>
      </dgm:t>
    </dgm:pt>
    <dgm:pt modelId="{11753C78-0913-499B-85CA-C14618DB9C08}" type="parTrans" cxnId="{9957EBBE-1E77-46B5-87B4-892BEAFA807D}">
      <dgm:prSet/>
      <dgm:spPr/>
      <dgm:t>
        <a:bodyPr/>
        <a:lstStyle/>
        <a:p>
          <a:endParaRPr lang="en-US"/>
        </a:p>
      </dgm:t>
    </dgm:pt>
    <dgm:pt modelId="{5892E6E9-78E4-49E9-9298-13C00FB6B2D9}" type="sibTrans" cxnId="{9957EBBE-1E77-46B5-87B4-892BEAFA807D}">
      <dgm:prSet/>
      <dgm:spPr/>
      <dgm:t>
        <a:bodyPr/>
        <a:lstStyle/>
        <a:p>
          <a:endParaRPr lang="en-US"/>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DAABA77-AE17-44FB-9018-7E098BAA784C}" srcId="{C0F8B97A-59C3-4669-B94A-897C57896886}" destId="{D86DA92B-274F-4FA0-9815-AAB812992591}" srcOrd="2" destOrd="0" parTransId="{046F0C00-3D9E-4672-8F2C-C265BA1D7BBB}" sibTransId="{27D32E62-7137-4470-B0B9-1C54E14F64F8}"/>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5D0F4BA4-C9ED-4555-AB36-3B85B9A69AF1}" srcId="{5698AE29-4684-4D51-AD89-3635031C282D}" destId="{96CCE1E1-51AC-4FA6-AFE2-889EFBBF8EF7}" srcOrd="1" destOrd="0" parTransId="{A455977A-08A4-416B-9698-5EEC085BD806}" sibTransId="{A89B02A3-5442-4855-B322-80B2F6D3CDC9}"/>
    <dgm:cxn modelId="{7DC88B4E-825E-431E-A07B-6EBA3C4066AD}" type="presOf" srcId="{5698AE29-4684-4D51-AD89-3635031C282D}" destId="{899E9B83-473A-4C05-9A55-C169391BFB62}"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187057A-6F69-427D-953F-B5E0E3947EF4}" type="presOf" srcId="{42A57A75-F1E2-40C9-8982-0CA019C5861D}" destId="{5C6507CB-90A1-45EE-B749-BCCDED9693D5}"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0726EDE9-089E-4A26-8718-752D390B66FD}" srcId="{9FA675F4-4D48-4F9F-9258-9792807C341E}" destId="{C32344B2-28AD-4CF7-ABA0-2BA5C80DC5AC}" srcOrd="2" destOrd="0" parTransId="{5673336C-D99B-4D27-A274-FB4F59526E6C}" sibTransId="{9C161516-5E2E-49D4-8050-F9504632A6F6}"/>
    <dgm:cxn modelId="{9957EBBE-1E77-46B5-87B4-892BEAFA807D}" srcId="{9FA675F4-4D48-4F9F-9258-9792807C341E}" destId="{FF270703-0A33-41C6-9BE2-26DC454BCFB8}" srcOrd="3" destOrd="0" parTransId="{11753C78-0913-499B-85CA-C14618DB9C08}" sibTransId="{5892E6E9-78E4-49E9-9298-13C00FB6B2D9}"/>
    <dgm:cxn modelId="{DECB2AEC-B5C9-40EE-9082-BA96655BD32F}" type="presOf" srcId="{C0F8B97A-59C3-4669-B94A-897C57896886}" destId="{6FEB1C7A-ECB8-4A6E-A971-3DB5D34DB0A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168E23ED-AE65-425B-8973-A84942446916}" type="presOf" srcId="{FF270703-0A33-41C6-9BE2-26DC454BCFB8}" destId="{C1313479-4F90-4BC4-A99A-A201F58A7920}" srcOrd="0" destOrd="2"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E5C2AF70-4CCD-415E-ADDB-6118C7C4C866}" type="presOf" srcId="{6D7492F1-6A1A-47CB-A539-A94C348234DC}" destId="{095CE0E6-EB18-4512-A00D-6604995C2FD4}"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A967184D-54A6-457C-95CD-1119CC31B0EC}" type="presOf" srcId="{AC9E9D0E-3306-4919-B23A-DA3140D51153}" destId="{1A2DB35D-42EB-4CA1-AF2F-19ACBCDDD144}" srcOrd="0" destOrd="0" presId="urn:microsoft.com/office/officeart/2011/layout/TabList"/>
    <dgm:cxn modelId="{CF4E0FA8-79BB-4C0C-85B9-570B186D2843}" type="presOf" srcId="{C32344B2-28AD-4CF7-ABA0-2BA5C80DC5AC}" destId="{C1313479-4F90-4BC4-A99A-A201F58A7920}" srcOrd="0" destOrd="1"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D49528CD-8498-4602-8CE2-273CCE21DDC5}" type="presOf" srcId="{96CCE1E1-51AC-4FA6-AFE2-889EFBBF8EF7}" destId="{5C6507CB-90A1-45EE-B749-BCCDED9693D5}" srcOrd="0" destOrd="0" presId="urn:microsoft.com/office/officeart/2011/layout/TabList"/>
    <dgm:cxn modelId="{B2AB569C-DC75-4010-BA90-3234003263E4}" type="presOf" srcId="{D86DA92B-274F-4FA0-9815-AAB812992591}" destId="{50C7C42B-350B-4C8E-9E98-EFC0DE31450D}" srcOrd="0" destOrd="1" presId="urn:microsoft.com/office/officeart/2011/layout/TabList"/>
    <dgm:cxn modelId="{68939BEB-F4CA-4BB8-A5AA-9B665A68E549}" srcId="{9FA675F4-4D48-4F9F-9258-9792807C341E}" destId="{E1063C3F-FD59-42D8-929C-4BA08BEB55A8}" srcOrd="1" destOrd="0" parTransId="{FBBF91F9-5C3C-439A-A78E-DEE379677580}" sibTransId="{153318CF-4FD6-490D-9073-3F2A090EDF9D}"/>
    <dgm:cxn modelId="{58D1452D-BAFE-46D2-80EC-2BB7765B5899}" srcId="{C0F8B97A-59C3-4669-B94A-897C57896886}" destId="{AC9E9D0E-3306-4919-B23A-DA3140D51153}" srcOrd="0" destOrd="0" parTransId="{BD9F2012-E71F-4809-9B29-513143DAD3D6}" sibTransId="{3851513E-873E-4110-95D0-5DB7D0453735}"/>
    <dgm:cxn modelId="{33B63BED-6B56-4932-B101-2E99A2CFB1B5}" type="presOf" srcId="{9FA675F4-4D48-4F9F-9258-9792807C341E}" destId="{08416E18-02BE-402A-A1EB-33371A15470E}" srcOrd="0" destOrd="0" presId="urn:microsoft.com/office/officeart/2011/layout/TabList"/>
    <dgm:cxn modelId="{63A59449-6FD7-4490-BAE2-17E24E73C9C9}" type="presOf" srcId="{E1063C3F-FD59-42D8-929C-4BA08BEB55A8}" destId="{C1313479-4F90-4BC4-A99A-A201F58A7920}"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a:t>What did you do?</a:t>
          </a:r>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a:t>What will you do today?</a:t>
          </a:r>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a:t>Is anything in your way?</a:t>
          </a:r>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a:t>Start Doing</a:t>
          </a:r>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a:t>Stop Doing</a:t>
          </a:r>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a:t>Continue Doing</a:t>
          </a:r>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en-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en-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en-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en-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en-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en-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en-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a:t>A short statement of what the work will be focused on during the sprint.</a:t>
          </a:r>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a:solidFill>
              <a:srgbClr val="FF0000"/>
            </a:solidFill>
          </a:endParaRPr>
        </a:p>
        <a:p>
          <a:pPr algn="ctr"/>
          <a:r>
            <a:rPr lang="en-PH" sz="1600" dirty="0">
              <a:solidFill>
                <a:srgbClr val="FF0000"/>
              </a:solidFill>
            </a:rPr>
            <a:t>April Sprint:</a:t>
          </a:r>
        </a:p>
        <a:p>
          <a:pPr algn="ctr"/>
          <a:r>
            <a:rPr lang="en-PH" sz="1600" dirty="0"/>
            <a:t>Version 8 Beta       </a:t>
          </a:r>
        </a:p>
        <a:p>
          <a:pPr algn="ctr"/>
          <a:r>
            <a:rPr lang="en-PH" sz="1600" dirty="0"/>
            <a:t>Bug Fixing,</a:t>
          </a:r>
        </a:p>
        <a:p>
          <a:pPr algn="ctr"/>
          <a:r>
            <a:rPr lang="en-PH" sz="1600" dirty="0" err="1"/>
            <a:t>Fekete</a:t>
          </a:r>
          <a:r>
            <a:rPr lang="en-PH" sz="1600" dirty="0"/>
            <a:t> License Manager Support</a:t>
          </a:r>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a:solidFill>
                <a:srgbClr val="FF0000"/>
              </a:solidFill>
            </a:rPr>
            <a:t>February Sprint:</a:t>
          </a:r>
        </a:p>
        <a:p>
          <a:r>
            <a:rPr lang="en-PH" sz="1400" dirty="0"/>
            <a:t>Upgrade patch 7.0.5</a:t>
          </a:r>
        </a:p>
        <a:p>
          <a:r>
            <a:rPr lang="en-PH" sz="1400" b="0" i="0" dirty="0"/>
            <a:t>Dongle Support, CLIMS, Bugs</a:t>
          </a:r>
          <a:endParaRPr lang="en-PH" sz="1400" dirty="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en-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en-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en-PH"/>
        </a:p>
      </dgm:t>
    </dgm:pt>
  </dgm:ptLst>
  <dgm:cxnLst>
    <dgm:cxn modelId="{3C7E50A6-F47E-4F2A-8267-E21BC3AA1442}" type="presOf" srcId="{64E1DE6F-DFFF-4570-A052-5EEE52F10AA5}" destId="{1D6E2FDA-367A-458B-9561-342A9E64E413}" srcOrd="0" destOrd="0" presId="urn:microsoft.com/office/officeart/2005/8/layout/rings+Icon"/>
    <dgm:cxn modelId="{55330EBF-D345-4C13-B437-8D9B958A1F64}" srcId="{43AEEAD5-1101-4D00-A73F-16E8F00547A8}" destId="{64E1DE6F-DFFF-4570-A052-5EEE52F10AA5}" srcOrd="1" destOrd="0" parTransId="{1BDE83FF-C27A-45A5-BCD9-45B2522160EE}" sibTransId="{CBC8E50D-AB2D-4766-ACA0-CD56338B46D0}"/>
    <dgm:cxn modelId="{5BC57E0E-0C93-409E-882C-FE1A575BFACC}" type="presOf" srcId="{43AEEAD5-1101-4D00-A73F-16E8F00547A8}" destId="{C4BF548A-3E0B-42C4-A9E5-2CD638B34CC7}" srcOrd="0" destOrd="0" presId="urn:microsoft.com/office/officeart/2005/8/layout/rings+Icon"/>
    <dgm:cxn modelId="{CC7783CD-AED7-4D3A-BF49-4F029610E09D}" srcId="{43AEEAD5-1101-4D00-A73F-16E8F00547A8}" destId="{AF73DA67-979E-4920-9E73-2446B533B06C}" srcOrd="0" destOrd="0" parTransId="{ECEA890B-FB26-4CC6-B9D5-3A19A8D95BD8}" sibTransId="{82C060A9-019C-475E-8ED4-5E927487E039}"/>
    <dgm:cxn modelId="{BC5C0C64-FB35-425A-89CD-C87FC75C874D}" srcId="{43AEEAD5-1101-4D00-A73F-16E8F00547A8}" destId="{D289E5E7-7572-4047-B45E-A5A438BC3081}" srcOrd="2" destOrd="0" parTransId="{67AC5241-CE98-4EC8-8E38-D523C4FE672E}" sibTransId="{36C1710D-02C1-41C3-AF6E-6BD6386CB7C3}"/>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4/24/2017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a:t>
            </a:r>
            <a:r>
              <a:rPr lang="en-PH" baseline="0" dirty="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34</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GIF</a:t>
            </a:r>
            <a:r>
              <a:rPr lang="en-PH" baseline="0" dirty="0"/>
              <a:t>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1182043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GIF</a:t>
            </a:r>
            <a:r>
              <a:rPr lang="en-PH" baseline="0" dirty="0"/>
              <a:t> of Skype for Business.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167835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a:t>
            </a:r>
            <a:r>
              <a:rPr lang="en-PH" baseline="0" dirty="0"/>
              <a:t> slide will be a GIF of MS Teams.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25767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common commands in version</a:t>
            </a:r>
            <a:r>
              <a:rPr lang="en-PH" baseline="0" dirty="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35</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a:t>
            </a:r>
            <a:r>
              <a:rPr lang="en-PH" baseline="0" dirty="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36</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a screenshot</a:t>
            </a:r>
            <a:r>
              <a:rPr lang="en-PH" baseline="0" dirty="0"/>
              <a:t> of the patch page.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37</a:t>
            </a:fld>
            <a:endParaRPr lang="fil-PH"/>
          </a:p>
        </p:txBody>
      </p:sp>
    </p:spTree>
    <p:extLst>
      <p:ext uri="{BB962C8B-B14F-4D97-AF65-F5344CB8AC3E}">
        <p14:creationId xmlns:p14="http://schemas.microsoft.com/office/powerpoint/2010/main" val="366512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description of unit</a:t>
            </a:r>
            <a:r>
              <a:rPr lang="en-PH" baseline="0" dirty="0"/>
              <a:t>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38</a:t>
            </a:fld>
            <a:endParaRPr lang="fil-PH"/>
          </a:p>
        </p:txBody>
      </p:sp>
    </p:spTree>
    <p:extLst>
      <p:ext uri="{BB962C8B-B14F-4D97-AF65-F5344CB8AC3E}">
        <p14:creationId xmlns:p14="http://schemas.microsoft.com/office/powerpoint/2010/main" val="112800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GIF of a unit test being run in VS 2005.</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39</a:t>
            </a:fld>
            <a:endParaRPr lang="fil-PH"/>
          </a:p>
        </p:txBody>
      </p:sp>
    </p:spTree>
    <p:extLst>
      <p:ext uri="{BB962C8B-B14F-4D97-AF65-F5344CB8AC3E}">
        <p14:creationId xmlns:p14="http://schemas.microsoft.com/office/powerpoint/2010/main" val="203020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 GIF of a</a:t>
            </a:r>
            <a:r>
              <a:rPr lang="en-PH" baseline="0" dirty="0"/>
              <a:t> component test being run.</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40</a:t>
            </a:fld>
            <a:endParaRPr lang="fil-PH"/>
          </a:p>
        </p:txBody>
      </p:sp>
    </p:spTree>
    <p:extLst>
      <p:ext uri="{BB962C8B-B14F-4D97-AF65-F5344CB8AC3E}">
        <p14:creationId xmlns:p14="http://schemas.microsoft.com/office/powerpoint/2010/main" val="359480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 will</a:t>
            </a:r>
            <a:r>
              <a:rPr lang="en-PH" baseline="0" dirty="0"/>
              <a:t> be about Communication media.</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41</a:t>
            </a:fld>
            <a:endParaRPr lang="fil-PH"/>
          </a:p>
        </p:txBody>
      </p:sp>
    </p:spTree>
    <p:extLst>
      <p:ext uri="{BB962C8B-B14F-4D97-AF65-F5344CB8AC3E}">
        <p14:creationId xmlns:p14="http://schemas.microsoft.com/office/powerpoint/2010/main" val="84807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a:t>
            </a:r>
            <a:r>
              <a:rPr lang="en-PH" baseline="0" dirty="0"/>
              <a:t> slide will be a description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42</a:t>
            </a:fld>
            <a:endParaRPr lang="fil-PH"/>
          </a:p>
        </p:txBody>
      </p:sp>
    </p:spTree>
    <p:extLst>
      <p:ext uri="{BB962C8B-B14F-4D97-AF65-F5344CB8AC3E}">
        <p14:creationId xmlns:p14="http://schemas.microsoft.com/office/powerpoint/2010/main" val="304037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a:xfrm>
            <a:off x="5332412" y="5883275"/>
            <a:ext cx="4324044" cy="365125"/>
          </a:xfrm>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71774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24/04/2017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582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0098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47196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4029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8439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06446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0095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6165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951856" y="5867131"/>
            <a:ext cx="551167" cy="365125"/>
          </a:xfrm>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9288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24/04/2017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7762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B6E80-339A-4629-8279-03CD7828950D}" type="datetimeFigureOut">
              <a:rPr lang="en-PH" smtClean="0"/>
              <a:t>24/04/2017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9439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AB6E80-339A-4629-8279-03CD7828950D}" type="datetimeFigureOut">
              <a:rPr lang="en-PH" smtClean="0"/>
              <a:t>24/04/2017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5732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AB6E80-339A-4629-8279-03CD7828950D}" type="datetimeFigureOut">
              <a:rPr lang="en-PH" smtClean="0"/>
              <a:t>24/04/2017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2806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24/04/2017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70536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24/04/2017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89780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24/04/2017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7524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AB6E80-339A-4629-8279-03CD7828950D}" type="datetimeFigureOut">
              <a:rPr lang="en-PH" smtClean="0"/>
              <a:t>24/04/2017</a:t>
            </a:fld>
            <a:endParaRPr lang="en-PH"/>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3180543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scruz@openit.com" TargetMode="External"/><Relationship Id="rId2" Type="http://schemas.openxmlformats.org/officeDocument/2006/relationships/hyperlink" Target="mailto:crioflorido@openit.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mailto:scruz@openit.com" TargetMode="External"/><Relationship Id="rId2" Type="http://schemas.openxmlformats.org/officeDocument/2006/relationships/hyperlink" Target="mailto:crioflorido@openit.co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normAutofit fontScale="90000"/>
          </a:bodyPr>
          <a:lstStyle/>
          <a:p>
            <a:r>
              <a:rPr lang="en-PH" dirty="0"/>
              <a:t>Agile Development</a:t>
            </a:r>
          </a:p>
        </p:txBody>
      </p:sp>
      <p:sp>
        <p:nvSpPr>
          <p:cNvPr id="3" name="TextBox 2"/>
          <p:cNvSpPr txBox="1"/>
          <p:nvPr/>
        </p:nvSpPr>
        <p:spPr>
          <a:xfrm>
            <a:off x="4411244" y="4401595"/>
            <a:ext cx="4852086" cy="646331"/>
          </a:xfrm>
          <a:prstGeom prst="rect">
            <a:avLst/>
          </a:prstGeom>
          <a:noFill/>
        </p:spPr>
        <p:txBody>
          <a:bodyPr wrap="square" rtlCol="0">
            <a:spAutoFit/>
          </a:bodyPr>
          <a:lstStyle/>
          <a:p>
            <a:r>
              <a:rPr lang="en-PH" dirty="0" err="1"/>
              <a:t>Cris</a:t>
            </a:r>
            <a:r>
              <a:rPr lang="en-PH" dirty="0"/>
              <a:t> Ann </a:t>
            </a:r>
            <a:r>
              <a:rPr lang="en-PH" dirty="0" err="1"/>
              <a:t>Rioflorido</a:t>
            </a:r>
            <a:endParaRPr lang="en-PH" dirty="0"/>
          </a:p>
          <a:p>
            <a:r>
              <a:rPr lang="en-PH" i="1" dirty="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a:t>Stephen Joe Cruz</a:t>
            </a:r>
          </a:p>
          <a:p>
            <a:pPr algn="just"/>
            <a:r>
              <a:rPr lang="en-PH" i="1" dirty="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18" y="124886"/>
            <a:ext cx="10018713" cy="1752599"/>
          </a:xfrm>
        </p:spPr>
        <p:txBody>
          <a:bodyPr/>
          <a:lstStyle/>
          <a:p>
            <a:r>
              <a:rPr lang="en-PH" dirty="0"/>
              <a:t>Sprints</a:t>
            </a:r>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767" y="0"/>
            <a:ext cx="10018713" cy="1752599"/>
          </a:xfrm>
        </p:spPr>
        <p:txBody>
          <a:bodyPr/>
          <a:lstStyle/>
          <a:p>
            <a:r>
              <a:rPr lang="en-PH" dirty="0"/>
              <a:t>Scrum 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898409"/>
              </p:ext>
            </p:extLst>
          </p:nvPr>
        </p:nvGraphicFramePr>
        <p:xfrm>
          <a:off x="1532708" y="1689463"/>
          <a:ext cx="9927771" cy="4624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43" y="-71846"/>
            <a:ext cx="10018713" cy="1752599"/>
          </a:xfrm>
        </p:spPr>
        <p:txBody>
          <a:bodyPr/>
          <a:lstStyle/>
          <a:p>
            <a:r>
              <a:rPr lang="en-PH" dirty="0"/>
              <a:t>Roles and Responsibilities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a:t>Product Owner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a:t>Scrum Master</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a:t>Development Team</a:t>
            </a:r>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a:t>Stakeholders</a:t>
            </a:r>
          </a:p>
        </p:txBody>
      </p:sp>
    </p:spTree>
    <p:extLst>
      <p:ext uri="{BB962C8B-B14F-4D97-AF65-F5344CB8AC3E}">
        <p14:creationId xmlns:p14="http://schemas.microsoft.com/office/powerpoint/2010/main" val="188836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Owner</a:t>
            </a:r>
          </a:p>
        </p:txBody>
      </p:sp>
      <p:sp>
        <p:nvSpPr>
          <p:cNvPr id="3" name="Content Placeholder 2"/>
          <p:cNvSpPr>
            <a:spLocks noGrp="1"/>
          </p:cNvSpPr>
          <p:nvPr>
            <p:ph idx="1"/>
          </p:nvPr>
        </p:nvSpPr>
        <p:spPr/>
        <p:txBody>
          <a:bodyPr/>
          <a:lstStyle/>
          <a:p>
            <a:r>
              <a:rPr lang="en-PH" dirty="0"/>
              <a:t> Define the features of the product </a:t>
            </a:r>
          </a:p>
          <a:p>
            <a:r>
              <a:rPr lang="en-PH" dirty="0"/>
              <a:t> Makes scope vs. schedule decisions </a:t>
            </a:r>
          </a:p>
          <a:p>
            <a:r>
              <a:rPr lang="en-PH" dirty="0"/>
              <a:t> Responsible for achieving financial goals of the project </a:t>
            </a:r>
          </a:p>
          <a:p>
            <a:r>
              <a:rPr lang="en-PH" dirty="0"/>
              <a:t> Prioritize the product backlog </a:t>
            </a:r>
          </a:p>
          <a:p>
            <a:r>
              <a:rPr lang="en-PH" dirty="0"/>
              <a:t> Adjust features and priority every sprint, as needed </a:t>
            </a:r>
          </a:p>
          <a:p>
            <a:r>
              <a:rPr lang="en-PH" dirty="0"/>
              <a:t> 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Scrum Master</a:t>
            </a:r>
          </a:p>
        </p:txBody>
      </p:sp>
      <p:sp>
        <p:nvSpPr>
          <p:cNvPr id="3" name="Content Placeholder 2"/>
          <p:cNvSpPr>
            <a:spLocks noGrp="1"/>
          </p:cNvSpPr>
          <p:nvPr>
            <p:ph idx="1"/>
          </p:nvPr>
        </p:nvSpPr>
        <p:spPr/>
        <p:txBody>
          <a:bodyPr/>
          <a:lstStyle/>
          <a:p>
            <a:r>
              <a:rPr lang="en-PH" dirty="0"/>
              <a:t>Responsible for enacting Scrum values and practices </a:t>
            </a:r>
          </a:p>
          <a:p>
            <a:r>
              <a:rPr lang="en-PH" dirty="0"/>
              <a:t> Removes impediments </a:t>
            </a:r>
          </a:p>
          <a:p>
            <a:r>
              <a:rPr lang="en-PH" dirty="0"/>
              <a:t> Coaches the team to their best possible performance </a:t>
            </a:r>
          </a:p>
          <a:p>
            <a:r>
              <a:rPr lang="en-PH" dirty="0"/>
              <a:t> Helps improve team productivity in any way possible </a:t>
            </a:r>
          </a:p>
          <a:p>
            <a:r>
              <a:rPr lang="en-PH" dirty="0"/>
              <a:t> Enable close cooperation across all roles and functions </a:t>
            </a:r>
          </a:p>
          <a:p>
            <a:r>
              <a:rPr lang="en-PH" dirty="0"/>
              <a:t> 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Development team</a:t>
            </a:r>
          </a:p>
        </p:txBody>
      </p:sp>
      <p:sp>
        <p:nvSpPr>
          <p:cNvPr id="3" name="Content Placeholder 2"/>
          <p:cNvSpPr>
            <a:spLocks noGrp="1"/>
          </p:cNvSpPr>
          <p:nvPr>
            <p:ph idx="1"/>
          </p:nvPr>
        </p:nvSpPr>
        <p:spPr/>
        <p:txBody>
          <a:bodyPr>
            <a:normAutofit fontScale="92500" lnSpcReduction="20000"/>
          </a:bodyPr>
          <a:lstStyle/>
          <a:p>
            <a:r>
              <a:rPr lang="en-PH" dirty="0"/>
              <a:t>Typically 5-9 people </a:t>
            </a:r>
          </a:p>
          <a:p>
            <a:r>
              <a:rPr lang="en-PH" dirty="0"/>
              <a:t> Cross-functional: </a:t>
            </a:r>
          </a:p>
          <a:p>
            <a:pPr lvl="1"/>
            <a:r>
              <a:rPr lang="en-PH" dirty="0"/>
              <a:t> Programmers, testers, user experience designers, etc. </a:t>
            </a:r>
          </a:p>
          <a:p>
            <a:r>
              <a:rPr lang="en-PH" dirty="0"/>
              <a:t> Members should be full-time </a:t>
            </a:r>
          </a:p>
          <a:p>
            <a:pPr lvl="1"/>
            <a:r>
              <a:rPr lang="en-PH" dirty="0"/>
              <a:t> May be exceptions (e.g., database administrator) </a:t>
            </a:r>
          </a:p>
          <a:p>
            <a:r>
              <a:rPr lang="en-PH" dirty="0"/>
              <a:t> Teams are self-organizing • </a:t>
            </a:r>
          </a:p>
          <a:p>
            <a:pPr lvl="1"/>
            <a:r>
              <a:rPr lang="en-PH" dirty="0"/>
              <a:t>Ideally, no titles but rarely a possibility •</a:t>
            </a:r>
          </a:p>
          <a:p>
            <a:r>
              <a:rPr lang="en-PH" dirty="0"/>
              <a:t> 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637" y="-98039"/>
            <a:ext cx="10018713" cy="1752599"/>
          </a:xfrm>
        </p:spPr>
        <p:txBody>
          <a:bodyPr/>
          <a:lstStyle/>
          <a:p>
            <a:r>
              <a:rPr lang="en-PH" dirty="0"/>
              <a:t>Ceremonies</a:t>
            </a:r>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a:t>Sprint Planning</a:t>
            </a:r>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a:t>Daily Scrum Meeting</a:t>
            </a:r>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a:t>Sprint Review</a:t>
            </a:r>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a:t>Sprint Retrospective</a:t>
            </a:r>
          </a:p>
        </p:txBody>
      </p:sp>
    </p:spTree>
    <p:extLst>
      <p:ext uri="{BB962C8B-B14F-4D97-AF65-F5344CB8AC3E}">
        <p14:creationId xmlns:p14="http://schemas.microsoft.com/office/powerpoint/2010/main" val="388788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Planning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3031506552"/>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Planning</a:t>
            </a:r>
          </a:p>
        </p:txBody>
      </p:sp>
      <p:sp>
        <p:nvSpPr>
          <p:cNvPr id="3" name="Content Placeholder 2"/>
          <p:cNvSpPr>
            <a:spLocks noGrp="1"/>
          </p:cNvSpPr>
          <p:nvPr>
            <p:ph idx="1"/>
          </p:nvPr>
        </p:nvSpPr>
        <p:spPr/>
        <p:txBody>
          <a:bodyPr/>
          <a:lstStyle/>
          <a:p>
            <a:r>
              <a:rPr lang="en-PH" dirty="0"/>
              <a:t>Scrum Masters selects items from the product backlog they can commit to completing </a:t>
            </a:r>
          </a:p>
          <a:p>
            <a:r>
              <a:rPr lang="en-PH" dirty="0"/>
              <a:t>Sprint backlog is created </a:t>
            </a:r>
          </a:p>
        </p:txBody>
      </p:sp>
    </p:spTree>
    <p:extLst>
      <p:ext uri="{BB962C8B-B14F-4D97-AF65-F5344CB8AC3E}">
        <p14:creationId xmlns:p14="http://schemas.microsoft.com/office/powerpoint/2010/main" val="337933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Startup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53227731"/>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06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Agile Development</a:t>
            </a:r>
          </a:p>
        </p:txBody>
      </p:sp>
      <p:sp>
        <p:nvSpPr>
          <p:cNvPr id="3" name="Content Placeholder 2"/>
          <p:cNvSpPr>
            <a:spLocks noGrp="1"/>
          </p:cNvSpPr>
          <p:nvPr>
            <p:ph idx="1"/>
          </p:nvPr>
        </p:nvSpPr>
        <p:spPr/>
        <p:txBody>
          <a:bodyPr/>
          <a:lstStyle/>
          <a:p>
            <a:pPr marL="0" indent="0" algn="just">
              <a:buNone/>
            </a:pPr>
            <a:r>
              <a:rPr lang="en-PH" dirty="0"/>
              <a:t>Agile development describes a set of principles of software development under which  requirements and solutions evolve through the collaborative effort of customer and development team.</a:t>
            </a:r>
          </a:p>
          <a:p>
            <a:endParaRPr lang="en-PH" dirty="0"/>
          </a:p>
        </p:txBody>
      </p:sp>
    </p:spTree>
    <p:extLst>
      <p:ext uri="{BB962C8B-B14F-4D97-AF65-F5344CB8AC3E}">
        <p14:creationId xmlns:p14="http://schemas.microsoft.com/office/powerpoint/2010/main" val="249717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Startup</a:t>
            </a:r>
          </a:p>
        </p:txBody>
      </p:sp>
      <p:sp>
        <p:nvSpPr>
          <p:cNvPr id="3" name="Content Placeholder 2"/>
          <p:cNvSpPr>
            <a:spLocks noGrp="1"/>
          </p:cNvSpPr>
          <p:nvPr>
            <p:ph idx="1"/>
          </p:nvPr>
        </p:nvSpPr>
        <p:spPr/>
        <p:txBody>
          <a:bodyPr/>
          <a:lstStyle/>
          <a:p>
            <a:r>
              <a:rPr lang="en-PH" dirty="0"/>
              <a:t>Tasks are identified and each is estimated (1-16 hours) </a:t>
            </a:r>
          </a:p>
          <a:p>
            <a:r>
              <a:rPr lang="en-PH" dirty="0"/>
              <a:t> Collaboratively, not done alone by the </a:t>
            </a:r>
            <a:r>
              <a:rPr lang="en-PH" dirty="0" err="1"/>
              <a:t>ScrumMaster</a:t>
            </a:r>
            <a:r>
              <a:rPr lang="en-PH" dirty="0"/>
              <a:t> </a:t>
            </a:r>
          </a:p>
          <a:p>
            <a:r>
              <a:rPr lang="en-PH" dirty="0"/>
              <a:t> High-level design is considered</a:t>
            </a:r>
          </a:p>
        </p:txBody>
      </p:sp>
    </p:spTree>
    <p:extLst>
      <p:ext uri="{BB962C8B-B14F-4D97-AF65-F5344CB8AC3E}">
        <p14:creationId xmlns:p14="http://schemas.microsoft.com/office/powerpoint/2010/main" val="2008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6" y="617290"/>
            <a:ext cx="10018713" cy="1752599"/>
          </a:xfrm>
        </p:spPr>
        <p:txBody>
          <a:bodyPr/>
          <a:lstStyle/>
          <a:p>
            <a:r>
              <a:rPr lang="en-PH" dirty="0"/>
              <a:t>Daily Scrum Meeting</a:t>
            </a:r>
          </a:p>
        </p:txBody>
      </p:sp>
      <p:sp>
        <p:nvSpPr>
          <p:cNvPr id="3" name="Content Placeholder 2"/>
          <p:cNvSpPr>
            <a:spLocks noGrp="1"/>
          </p:cNvSpPr>
          <p:nvPr>
            <p:ph idx="1"/>
          </p:nvPr>
        </p:nvSpPr>
        <p:spPr/>
        <p:txBody>
          <a:bodyPr>
            <a:normAutofit fontScale="92500" lnSpcReduction="20000"/>
          </a:bodyPr>
          <a:lstStyle/>
          <a:p>
            <a:r>
              <a:rPr lang="en-PH" dirty="0"/>
              <a:t>Parameters </a:t>
            </a:r>
          </a:p>
          <a:p>
            <a:pPr lvl="1"/>
            <a:r>
              <a:rPr lang="en-PH" dirty="0"/>
              <a:t>Daily </a:t>
            </a:r>
          </a:p>
          <a:p>
            <a:pPr lvl="1"/>
            <a:r>
              <a:rPr lang="en-PH" dirty="0"/>
              <a:t>15-minutes </a:t>
            </a:r>
          </a:p>
          <a:p>
            <a:pPr lvl="1"/>
            <a:r>
              <a:rPr lang="en-PH" dirty="0"/>
              <a:t>Stand-up (optional)</a:t>
            </a:r>
          </a:p>
          <a:p>
            <a:r>
              <a:rPr lang="en-PH" dirty="0"/>
              <a:t> Not for problem solving </a:t>
            </a:r>
          </a:p>
          <a:p>
            <a:pPr lvl="1"/>
            <a:r>
              <a:rPr lang="en-PH" dirty="0"/>
              <a:t>Whole world is invited </a:t>
            </a:r>
          </a:p>
          <a:p>
            <a:pPr lvl="1"/>
            <a:r>
              <a:rPr lang="en-PH" dirty="0"/>
              <a:t> Only team members, </a:t>
            </a:r>
            <a:r>
              <a:rPr lang="en-PH" dirty="0" err="1"/>
              <a:t>ScrumMaster</a:t>
            </a:r>
            <a:r>
              <a:rPr lang="en-PH" dirty="0"/>
              <a:t>, product owner, can talk </a:t>
            </a:r>
          </a:p>
          <a:p>
            <a:r>
              <a:rPr lang="en-PH" dirty="0"/>
              <a:t> 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4245"/>
            <a:ext cx="10018713" cy="1752599"/>
          </a:xfrm>
        </p:spPr>
        <p:txBody>
          <a:bodyPr/>
          <a:lstStyle/>
          <a:p>
            <a:r>
              <a:rPr lang="en-PH" dirty="0"/>
              <a:t>Daily Scrum Meeting</a:t>
            </a:r>
          </a:p>
        </p:txBody>
      </p:sp>
      <p:sp>
        <p:nvSpPr>
          <p:cNvPr id="3" name="Content Placeholder 2"/>
          <p:cNvSpPr>
            <a:spLocks noGrp="1"/>
          </p:cNvSpPr>
          <p:nvPr>
            <p:ph idx="1"/>
          </p:nvPr>
        </p:nvSpPr>
        <p:spPr>
          <a:xfrm>
            <a:off x="1484311" y="982976"/>
            <a:ext cx="10018713" cy="3124201"/>
          </a:xfrm>
        </p:spPr>
        <p:txBody>
          <a:bodyPr/>
          <a:lstStyle/>
          <a:p>
            <a:r>
              <a:rPr lang="en-PH" dirty="0"/>
              <a:t>Everyone answers 3 questions</a:t>
            </a:r>
          </a:p>
          <a:p>
            <a:endParaRPr lang="en-PH" dirty="0"/>
          </a:p>
        </p:txBody>
      </p:sp>
      <p:graphicFrame>
        <p:nvGraphicFramePr>
          <p:cNvPr id="5" name="Diagram 4"/>
          <p:cNvGraphicFramePr/>
          <p:nvPr>
            <p:extLst>
              <p:ext uri="{D42A27DB-BD31-4B8C-83A1-F6EECF244321}">
                <p14:modId xmlns:p14="http://schemas.microsoft.com/office/powerpoint/2010/main" val="748486024"/>
              </p:ext>
            </p:extLst>
          </p:nvPr>
        </p:nvGraphicFramePr>
        <p:xfrm>
          <a:off x="0" y="2545076"/>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35272" y="2545077"/>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a:t>These are not status for the Scrum Master.</a:t>
            </a:r>
          </a:p>
          <a:p>
            <a:pPr marL="742950" lvl="1" indent="-285750">
              <a:buFont typeface="Arial" panose="020B0604020202020204" pitchFamily="34" charset="0"/>
              <a:buChar char="•"/>
            </a:pPr>
            <a:r>
              <a:rPr lang="en-PH" sz="2400" dirty="0"/>
              <a:t>They are commitments in front of peers.</a:t>
            </a:r>
          </a:p>
        </p:txBody>
      </p:sp>
    </p:spTree>
    <p:extLst>
      <p:ext uri="{BB962C8B-B14F-4D97-AF65-F5344CB8AC3E}">
        <p14:creationId xmlns:p14="http://schemas.microsoft.com/office/powerpoint/2010/main" val="383238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Daily Scrum Meeting</a:t>
            </a:r>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4726" y="1858261"/>
            <a:ext cx="8543276" cy="4805135"/>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a:t>Sprint Review</a:t>
            </a:r>
          </a:p>
        </p:txBody>
      </p:sp>
      <p:sp>
        <p:nvSpPr>
          <p:cNvPr id="3" name="Content Placeholder 2"/>
          <p:cNvSpPr>
            <a:spLocks noGrp="1"/>
          </p:cNvSpPr>
          <p:nvPr>
            <p:ph idx="1"/>
          </p:nvPr>
        </p:nvSpPr>
        <p:spPr/>
        <p:txBody>
          <a:bodyPr>
            <a:normAutofit fontScale="92500" lnSpcReduction="10000"/>
          </a:bodyPr>
          <a:lstStyle/>
          <a:p>
            <a:r>
              <a:rPr lang="en-PH" dirty="0"/>
              <a:t> Team presents what it accomplished during the sprint </a:t>
            </a:r>
          </a:p>
          <a:p>
            <a:r>
              <a:rPr lang="en-PH" dirty="0"/>
              <a:t> Typically takes the form of a demo of new features or underlying architecture </a:t>
            </a:r>
          </a:p>
          <a:p>
            <a:r>
              <a:rPr lang="en-PH" dirty="0"/>
              <a:t> Informal </a:t>
            </a:r>
          </a:p>
          <a:p>
            <a:r>
              <a:rPr lang="en-PH" dirty="0"/>
              <a:t> 2-hour prep time rule  </a:t>
            </a:r>
          </a:p>
          <a:p>
            <a:r>
              <a:rPr lang="en-PH" dirty="0"/>
              <a:t> No slides  </a:t>
            </a:r>
          </a:p>
          <a:p>
            <a:r>
              <a:rPr lang="en-PH" dirty="0"/>
              <a:t> Whole team participates </a:t>
            </a:r>
          </a:p>
          <a:p>
            <a:r>
              <a:rPr lang="en-PH" dirty="0"/>
              <a:t> Invite the world</a:t>
            </a:r>
          </a:p>
        </p:txBody>
      </p:sp>
    </p:spTree>
    <p:extLst>
      <p:ext uri="{BB962C8B-B14F-4D97-AF65-F5344CB8AC3E}">
        <p14:creationId xmlns:p14="http://schemas.microsoft.com/office/powerpoint/2010/main" val="4272092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69" y="556260"/>
            <a:ext cx="10018713" cy="1752599"/>
          </a:xfrm>
        </p:spPr>
        <p:txBody>
          <a:bodyPr/>
          <a:lstStyle/>
          <a:p>
            <a:r>
              <a:rPr lang="en-PH" dirty="0"/>
              <a:t>Sprint Retrospective</a:t>
            </a:r>
          </a:p>
        </p:txBody>
      </p:sp>
      <p:sp>
        <p:nvSpPr>
          <p:cNvPr id="3" name="Content Placeholder 2"/>
          <p:cNvSpPr>
            <a:spLocks noGrp="1"/>
          </p:cNvSpPr>
          <p:nvPr>
            <p:ph idx="1"/>
          </p:nvPr>
        </p:nvSpPr>
        <p:spPr/>
        <p:txBody>
          <a:bodyPr>
            <a:normAutofit fontScale="92500" lnSpcReduction="20000"/>
          </a:bodyPr>
          <a:lstStyle/>
          <a:p>
            <a:r>
              <a:rPr lang="en-PH" dirty="0"/>
              <a:t>Periodically take a look at what is and is not working </a:t>
            </a:r>
          </a:p>
          <a:p>
            <a:r>
              <a:rPr lang="en-PH" dirty="0"/>
              <a:t>Typically around 30 minutes </a:t>
            </a:r>
          </a:p>
          <a:p>
            <a:r>
              <a:rPr lang="en-PH" dirty="0"/>
              <a:t>Done after every sprint </a:t>
            </a:r>
          </a:p>
          <a:p>
            <a:r>
              <a:rPr lang="en-PH" dirty="0"/>
              <a:t>Whole team participates </a:t>
            </a:r>
          </a:p>
          <a:p>
            <a:pPr lvl="1"/>
            <a:r>
              <a:rPr lang="en-PH" dirty="0"/>
              <a:t>Scrum Master </a:t>
            </a:r>
          </a:p>
          <a:p>
            <a:pPr lvl="1"/>
            <a:r>
              <a:rPr lang="en-PH" dirty="0"/>
              <a:t>Product owner </a:t>
            </a:r>
          </a:p>
          <a:p>
            <a:pPr lvl="1"/>
            <a:r>
              <a:rPr lang="en-PH" dirty="0"/>
              <a:t>Team </a:t>
            </a:r>
          </a:p>
          <a:p>
            <a:pPr lvl="1"/>
            <a:r>
              <a:rPr lang="en-PH" dirty="0"/>
              <a:t>Possibly 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23409"/>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94" y="-61911"/>
            <a:ext cx="10018713" cy="1752599"/>
          </a:xfrm>
        </p:spPr>
        <p:txBody>
          <a:bodyPr/>
          <a:lstStyle/>
          <a:p>
            <a:r>
              <a:rPr lang="en-PH" dirty="0"/>
              <a:t>Sprint Retrospective</a:t>
            </a:r>
          </a:p>
        </p:txBody>
      </p:sp>
      <p:sp>
        <p:nvSpPr>
          <p:cNvPr id="3" name="Content Placeholder 2"/>
          <p:cNvSpPr>
            <a:spLocks noGrp="1"/>
          </p:cNvSpPr>
          <p:nvPr>
            <p:ph idx="1"/>
          </p:nvPr>
        </p:nvSpPr>
        <p:spPr>
          <a:xfrm>
            <a:off x="1421675" y="1690688"/>
            <a:ext cx="9916886" cy="4701403"/>
          </a:xfrm>
        </p:spPr>
        <p:txBody>
          <a:bodyPr>
            <a:normAutofit fontScale="85000" lnSpcReduction="20000"/>
          </a:bodyPr>
          <a:lstStyle/>
          <a:p>
            <a:r>
              <a:rPr lang="en-PH" dirty="0"/>
              <a:t>Start / Stop / Continue</a:t>
            </a:r>
          </a:p>
          <a:p>
            <a:pPr marL="0" indent="0">
              <a:buNone/>
            </a:pPr>
            <a:r>
              <a:rPr lang="en-PH" dirty="0"/>
              <a:t>	Whole team gathers and discusses what they’d like to:</a:t>
            </a:r>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endParaRPr lang="en-PH" dirty="0"/>
          </a:p>
          <a:p>
            <a:endParaRPr lang="en-PH" dirty="0"/>
          </a:p>
          <a:p>
            <a:endParaRPr lang="en-PH" dirty="0"/>
          </a:p>
          <a:p>
            <a:r>
              <a:rPr lang="en-PH" dirty="0"/>
              <a:t>This is just one of many ways to do a sprint retrospective.</a:t>
            </a:r>
          </a:p>
          <a:p>
            <a:pPr marL="0" indent="0">
              <a:buNone/>
            </a:pPr>
            <a:endParaRPr lang="en-PH" dirty="0"/>
          </a:p>
          <a:p>
            <a:pPr marL="0" indent="0">
              <a:buNone/>
            </a:pPr>
            <a:endParaRPr lang="en-PH" dirty="0"/>
          </a:p>
        </p:txBody>
      </p:sp>
      <p:graphicFrame>
        <p:nvGraphicFramePr>
          <p:cNvPr id="4" name="Diagram 3"/>
          <p:cNvGraphicFramePr/>
          <p:nvPr>
            <p:extLst>
              <p:ext uri="{D42A27DB-BD31-4B8C-83A1-F6EECF244321}">
                <p14:modId xmlns:p14="http://schemas.microsoft.com/office/powerpoint/2010/main" val="37550783"/>
              </p:ext>
            </p:extLst>
          </p:nvPr>
        </p:nvGraphicFramePr>
        <p:xfrm>
          <a:off x="1927497" y="2177142"/>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73025"/>
            <a:ext cx="10018713" cy="1752599"/>
          </a:xfrm>
        </p:spPr>
        <p:txBody>
          <a:bodyPr/>
          <a:lstStyle/>
          <a:p>
            <a:r>
              <a:rPr lang="en-PH" dirty="0"/>
              <a:t>Sprint Retrospective</a:t>
            </a:r>
          </a:p>
        </p:txBody>
      </p:sp>
      <p:pic>
        <p:nvPicPr>
          <p:cNvPr id="4" name="Content Placeholder 3"/>
          <p:cNvPicPr>
            <a:picLocks noGrp="1" noChangeAspect="1"/>
          </p:cNvPicPr>
          <p:nvPr>
            <p:ph idx="1"/>
          </p:nvPr>
        </p:nvPicPr>
        <p:blipFill>
          <a:blip r:embed="rId2"/>
          <a:stretch>
            <a:fillRect/>
          </a:stretch>
        </p:blipFill>
        <p:spPr>
          <a:xfrm>
            <a:off x="2374091" y="1538241"/>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923" y="346165"/>
            <a:ext cx="10018713" cy="1752599"/>
          </a:xfrm>
        </p:spPr>
        <p:txBody>
          <a:bodyPr/>
          <a:lstStyle/>
          <a:p>
            <a:r>
              <a:rPr lang="en-PH" dirty="0"/>
              <a:t>Artifacts</a:t>
            </a:r>
          </a:p>
        </p:txBody>
      </p:sp>
      <p:pic>
        <p:nvPicPr>
          <p:cNvPr id="5" name="Content Placeholder 4"/>
          <p:cNvPicPr>
            <a:picLocks noGrp="1" noChangeAspect="1"/>
          </p:cNvPicPr>
          <p:nvPr>
            <p:ph idx="1"/>
          </p:nvPr>
        </p:nvPicPr>
        <p:blipFill>
          <a:blip r:embed="rId2"/>
          <a:stretch>
            <a:fillRect/>
          </a:stretch>
        </p:blipFill>
        <p:spPr>
          <a:xfrm>
            <a:off x="5834744" y="2489208"/>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963" y="2351314"/>
            <a:ext cx="4351151" cy="276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109320"/>
            <a:ext cx="1729063" cy="369332"/>
          </a:xfrm>
          <a:prstGeom prst="rect">
            <a:avLst/>
          </a:prstGeom>
          <a:noFill/>
        </p:spPr>
        <p:txBody>
          <a:bodyPr wrap="none" rtlCol="0">
            <a:spAutoFit/>
          </a:bodyPr>
          <a:lstStyle/>
          <a:p>
            <a:r>
              <a:rPr lang="en-PH" dirty="0"/>
              <a:t>Burndown Chart</a:t>
            </a:r>
          </a:p>
        </p:txBody>
      </p:sp>
    </p:spTree>
    <p:extLst>
      <p:ext uri="{BB962C8B-B14F-4D97-AF65-F5344CB8AC3E}">
        <p14:creationId xmlns:p14="http://schemas.microsoft.com/office/powerpoint/2010/main" val="4060437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Backlog</a:t>
            </a:r>
          </a:p>
        </p:txBody>
      </p:sp>
      <p:sp>
        <p:nvSpPr>
          <p:cNvPr id="3" name="Content Placeholder 2"/>
          <p:cNvSpPr>
            <a:spLocks noGrp="1"/>
          </p:cNvSpPr>
          <p:nvPr>
            <p:ph idx="1"/>
          </p:nvPr>
        </p:nvSpPr>
        <p:spPr/>
        <p:txBody>
          <a:bodyPr/>
          <a:lstStyle/>
          <a:p>
            <a:r>
              <a:rPr lang="en-PH" dirty="0"/>
              <a:t>The requirements </a:t>
            </a:r>
          </a:p>
          <a:p>
            <a:r>
              <a:rPr lang="en-PH" dirty="0"/>
              <a:t>A list of all desired work on the project </a:t>
            </a:r>
          </a:p>
          <a:p>
            <a:r>
              <a:rPr lang="en-PH" dirty="0"/>
              <a:t>Ideally expressed such that each item has value to the users or customers of the product </a:t>
            </a:r>
          </a:p>
          <a:p>
            <a:r>
              <a:rPr lang="en-PH" dirty="0"/>
              <a:t> Prioritized by the product owner </a:t>
            </a:r>
          </a:p>
          <a:p>
            <a:r>
              <a:rPr lang="en-PH" dirty="0"/>
              <a:t> Reprioritized at the start of each 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1367246" y="1602376"/>
            <a:ext cx="9986554" cy="4295911"/>
          </a:xfrm>
        </p:spPr>
        <p:txBody>
          <a:bodyPr>
            <a:noAutofit/>
          </a:bodyPr>
          <a:lstStyle/>
          <a:p>
            <a:pPr marL="0" indent="0">
              <a:buNone/>
            </a:pPr>
            <a:r>
              <a:rPr lang="en-PH" dirty="0"/>
              <a:t>We are uncovering better ways of developing software by doing it and helping others do it. Through this work, we have come to value:</a:t>
            </a:r>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86" y="0"/>
            <a:ext cx="10018713" cy="1752599"/>
          </a:xfrm>
        </p:spPr>
        <p:txBody>
          <a:bodyPr/>
          <a:lstStyle/>
          <a:p>
            <a:r>
              <a:rPr lang="en-PH" dirty="0"/>
              <a:t>Sprint Backlog</a:t>
            </a:r>
          </a:p>
        </p:txBody>
      </p:sp>
      <p:sp>
        <p:nvSpPr>
          <p:cNvPr id="3" name="Content Placeholder 2"/>
          <p:cNvSpPr>
            <a:spLocks noGrp="1"/>
          </p:cNvSpPr>
          <p:nvPr>
            <p:ph idx="1"/>
          </p:nvPr>
        </p:nvSpPr>
        <p:spPr>
          <a:xfrm>
            <a:off x="1658482" y="962295"/>
            <a:ext cx="10018713" cy="3124201"/>
          </a:xfrm>
        </p:spPr>
        <p:txBody>
          <a:bodyPr/>
          <a:lstStyle/>
          <a:p>
            <a:r>
              <a:rPr lang="en-PH" dirty="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fontScale="92500" lnSpcReduction="10000"/>
          </a:bodyPr>
          <a:lstStyle/>
          <a:p>
            <a:pPr marL="0" indent="0">
              <a:buNone/>
            </a:pPr>
            <a:endParaRPr lang="en-PH" dirty="0"/>
          </a:p>
          <a:p>
            <a:r>
              <a:rPr lang="en-PH" dirty="0"/>
              <a:t>Individuals sign up for work of their own choosing </a:t>
            </a:r>
          </a:p>
          <a:p>
            <a:r>
              <a:rPr lang="en-PH" dirty="0"/>
              <a:t>Estimated work remaining is updated daily </a:t>
            </a:r>
          </a:p>
          <a:p>
            <a:r>
              <a:rPr lang="en-PH" dirty="0"/>
              <a:t>Any team member can add, delete or change the sprint backlog </a:t>
            </a:r>
          </a:p>
          <a:p>
            <a:r>
              <a:rPr lang="en-PH" dirty="0"/>
              <a:t>If work is unclear, define a sprint backlog item with a larger amount of time and break it down later </a:t>
            </a:r>
          </a:p>
          <a:p>
            <a:r>
              <a:rPr lang="en-PH" dirty="0"/>
              <a:t>Update work remaining as more becomes known</a:t>
            </a:r>
          </a:p>
        </p:txBody>
      </p:sp>
    </p:spTree>
    <p:extLst>
      <p:ext uri="{BB962C8B-B14F-4D97-AF65-F5344CB8AC3E}">
        <p14:creationId xmlns:p14="http://schemas.microsoft.com/office/powerpoint/2010/main" val="1654553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Development Tools</a:t>
            </a:r>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Team Tasks’ Delegation</a:t>
            </a:r>
          </a:p>
        </p:txBody>
      </p:sp>
      <p:sp>
        <p:nvSpPr>
          <p:cNvPr id="3" name="Content Placeholder 2"/>
          <p:cNvSpPr>
            <a:spLocks noGrp="1"/>
          </p:cNvSpPr>
          <p:nvPr>
            <p:ph idx="1"/>
          </p:nvPr>
        </p:nvSpPr>
        <p:spPr/>
        <p:txBody>
          <a:bodyPr/>
          <a:lstStyle/>
          <a:p>
            <a:r>
              <a:rPr lang="en-PH" dirty="0"/>
              <a:t>Front-end/GUI</a:t>
            </a:r>
          </a:p>
          <a:p>
            <a:r>
              <a:rPr lang="en-PH" dirty="0"/>
              <a:t>Back-end (C++ Development Team)</a:t>
            </a:r>
          </a:p>
          <a:p>
            <a:r>
              <a:rPr lang="en-PH" dirty="0"/>
              <a:t>Business Intelligence side</a:t>
            </a:r>
          </a:p>
          <a:p>
            <a:r>
              <a:rPr lang="en-PH" dirty="0"/>
              <a:t>Technical and General Documentation</a:t>
            </a:r>
          </a:p>
          <a:p>
            <a:r>
              <a:rPr lang="en-PH" dirty="0"/>
              <a:t>Build and Integration</a:t>
            </a:r>
          </a:p>
          <a:p>
            <a:r>
              <a:rPr lang="en-PH" dirty="0"/>
              <a:t>QA</a:t>
            </a:r>
          </a:p>
        </p:txBody>
      </p:sp>
    </p:spTree>
    <p:extLst>
      <p:ext uri="{BB962C8B-B14F-4D97-AF65-F5344CB8AC3E}">
        <p14:creationId xmlns:p14="http://schemas.microsoft.com/office/powerpoint/2010/main" val="1984964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85" y="0"/>
            <a:ext cx="10018713" cy="1752599"/>
          </a:xfrm>
        </p:spPr>
        <p:txBody>
          <a:bodyPr>
            <a:normAutofit/>
          </a:bodyPr>
          <a:lstStyle/>
          <a:p>
            <a:pPr algn="ctr"/>
            <a:r>
              <a:rPr lang="en-PH" sz="4000" dirty="0"/>
              <a:t>Version control</a:t>
            </a:r>
            <a:endParaRPr lang="fil-PH" sz="4000" dirty="0"/>
          </a:p>
        </p:txBody>
      </p:sp>
      <p:sp>
        <p:nvSpPr>
          <p:cNvPr id="3" name="Content Placeholder 2"/>
          <p:cNvSpPr>
            <a:spLocks noGrp="1"/>
          </p:cNvSpPr>
          <p:nvPr>
            <p:ph idx="1"/>
          </p:nvPr>
        </p:nvSpPr>
        <p:spPr>
          <a:xfrm>
            <a:off x="1675899" y="2353490"/>
            <a:ext cx="10018713" cy="3124201"/>
          </a:xfrm>
        </p:spPr>
        <p:txBody>
          <a:bodyPr>
            <a:noAutofit/>
          </a:bodyPr>
          <a:lstStyle/>
          <a:p>
            <a:pPr marL="0" indent="0">
              <a:buNone/>
            </a:pPr>
            <a:r>
              <a:rPr lang="en-PH" dirty="0"/>
              <a:t>This is the management of changes to all files involved in development, including but not limited to: </a:t>
            </a:r>
          </a:p>
          <a:p>
            <a:pPr lvl="1"/>
            <a:r>
              <a:rPr lang="en-PH" sz="2800" dirty="0"/>
              <a:t>source codes</a:t>
            </a:r>
          </a:p>
          <a:p>
            <a:pPr lvl="1"/>
            <a:r>
              <a:rPr lang="en-PH" sz="2800" dirty="0"/>
              <a:t>scripts</a:t>
            </a:r>
          </a:p>
          <a:p>
            <a:pPr lvl="1"/>
            <a:r>
              <a:rPr lang="en-PH" sz="2800" dirty="0"/>
              <a:t>documentations</a:t>
            </a:r>
            <a:endParaRPr lang="en-PH" dirty="0"/>
          </a:p>
          <a:p>
            <a:pPr marL="0" indent="0">
              <a:buNone/>
            </a:pPr>
            <a:endParaRPr lang="en-PH" dirty="0"/>
          </a:p>
          <a:p>
            <a:pPr marL="0" indent="0">
              <a:buNone/>
            </a:pPr>
            <a:r>
              <a:rPr lang="en-PH" dirty="0"/>
              <a:t>Examples of version control systems are:</a:t>
            </a:r>
          </a:p>
          <a:p>
            <a:pPr lvl="1"/>
            <a:r>
              <a:rPr lang="en-PH" sz="2800" b="1" dirty="0"/>
              <a:t>CVS</a:t>
            </a:r>
            <a:r>
              <a:rPr lang="en-PH" sz="2800" dirty="0"/>
              <a:t> (Concurrent Versioning System)</a:t>
            </a:r>
          </a:p>
          <a:p>
            <a:pPr lvl="1"/>
            <a:r>
              <a:rPr lang="en-PH" sz="2800" b="1" dirty="0"/>
              <a:t>SVN</a:t>
            </a:r>
            <a:r>
              <a:rPr lang="en-PH" sz="2800" dirty="0"/>
              <a:t> (Subversion)</a:t>
            </a:r>
          </a:p>
          <a:p>
            <a:pPr lvl="1"/>
            <a:r>
              <a:rPr lang="en-PH" sz="2800" b="1" dirty="0" err="1"/>
              <a:t>Git</a:t>
            </a:r>
            <a:r>
              <a:rPr lang="en-PH" sz="2800" dirty="0"/>
              <a:t> (Either </a:t>
            </a:r>
            <a:r>
              <a:rPr lang="en-PH" sz="2800" dirty="0" err="1"/>
              <a:t>Github</a:t>
            </a:r>
            <a:r>
              <a:rPr lang="en-PH" sz="2800" dirty="0"/>
              <a:t> or </a:t>
            </a:r>
            <a:r>
              <a:rPr lang="en-PH" sz="2800" dirty="0" err="1"/>
              <a:t>Gitlab</a:t>
            </a:r>
            <a:r>
              <a:rPr lang="en-PH" sz="2800" dirty="0"/>
              <a:t>)</a:t>
            </a:r>
            <a:endParaRPr lang="fil-PH" sz="2800" dirty="0"/>
          </a:p>
        </p:txBody>
      </p:sp>
    </p:spTree>
    <p:extLst>
      <p:ext uri="{BB962C8B-B14F-4D97-AF65-F5344CB8AC3E}">
        <p14:creationId xmlns:p14="http://schemas.microsoft.com/office/powerpoint/2010/main" val="737206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pPr algn="just"/>
            <a:r>
              <a:rPr lang="en-PH" sz="3200" dirty="0" err="1"/>
              <a:t>Git</a:t>
            </a:r>
            <a:r>
              <a:rPr lang="en-PH" sz="3200" dirty="0"/>
              <a:t> bash screenshot;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291" y="156753"/>
            <a:ext cx="10184674" cy="1071155"/>
          </a:xfrm>
          <a:prstGeom prst="rect">
            <a:avLst/>
          </a:prstGeom>
          <a:noFill/>
        </p:spPr>
        <p:txBody>
          <a:bodyPr wrap="square" rtlCol="0">
            <a:spAutoFit/>
          </a:bodyPr>
          <a:lstStyle/>
          <a:p>
            <a:pPr algn="ctr"/>
            <a:r>
              <a:rPr lang="en-PH" sz="3200" dirty="0"/>
              <a:t>Frequently used version control systems’ commands (using the CLI):</a:t>
            </a:r>
            <a:endParaRPr lang="fil-PH" sz="3200" dirty="0"/>
          </a:p>
        </p:txBody>
      </p:sp>
      <p:sp>
        <p:nvSpPr>
          <p:cNvPr id="5" name="TextBox 4"/>
          <p:cNvSpPr txBox="1"/>
          <p:nvPr/>
        </p:nvSpPr>
        <p:spPr>
          <a:xfrm>
            <a:off x="1332411" y="1227909"/>
            <a:ext cx="10676709" cy="5016758"/>
          </a:xfrm>
          <a:prstGeom prst="rect">
            <a:avLst/>
          </a:prstGeom>
          <a:noFill/>
        </p:spPr>
        <p:txBody>
          <a:bodyPr wrap="square" rtlCol="0">
            <a:spAutoFit/>
          </a:bodyPr>
          <a:lstStyle/>
          <a:p>
            <a:pPr algn="just"/>
            <a:r>
              <a:rPr lang="en-PH" sz="2000" i="1" dirty="0"/>
              <a:t>To obtain a working copy of the repository</a:t>
            </a:r>
            <a:r>
              <a:rPr lang="en-PH" sz="2000" dirty="0"/>
              <a:t>:</a:t>
            </a:r>
          </a:p>
          <a:p>
            <a:pPr marL="800100" lvl="1" indent="-342900" algn="just">
              <a:buFont typeface="Arial" panose="020B0604020202020204" pitchFamily="34" charset="0"/>
              <a:buChar char="•"/>
            </a:pPr>
            <a:r>
              <a:rPr lang="en-PH" sz="2000" dirty="0"/>
              <a:t>CVS and SVN -&gt; </a:t>
            </a:r>
            <a:r>
              <a:rPr lang="en-PH" sz="2000" b="1" dirty="0"/>
              <a:t>checkout &lt;URL of repository&gt;</a:t>
            </a:r>
          </a:p>
          <a:p>
            <a:pPr marL="1257300" lvl="2" indent="-342900" algn="just">
              <a:buFont typeface="Arial" panose="020B0604020202020204" pitchFamily="34" charset="0"/>
              <a:buChar char="•"/>
            </a:pPr>
            <a:r>
              <a:rPr lang="en-PH" sz="2000" dirty="0"/>
              <a:t>Example -&gt; </a:t>
            </a:r>
            <a:r>
              <a:rPr lang="en-PH" sz="2000" dirty="0" err="1"/>
              <a:t>svn</a:t>
            </a:r>
            <a:r>
              <a:rPr lang="en-PH" sz="2000" dirty="0"/>
              <a:t> checkout http://svn/repos/altus/branches/REL_6-5</a:t>
            </a:r>
          </a:p>
          <a:p>
            <a:pPr marL="800100" lvl="1" indent="-342900" algn="just">
              <a:buFont typeface="Arial" panose="020B0604020202020204" pitchFamily="34" charset="0"/>
              <a:buChar char="•"/>
            </a:pPr>
            <a:r>
              <a:rPr lang="en-PH" sz="2000" dirty="0" err="1"/>
              <a:t>Git</a:t>
            </a:r>
            <a:r>
              <a:rPr lang="en-PH" sz="2000" dirty="0"/>
              <a:t> -&gt; </a:t>
            </a:r>
            <a:r>
              <a:rPr lang="en-PH" sz="2000" b="1" dirty="0"/>
              <a:t>clone &lt;URL of repository&gt;</a:t>
            </a:r>
          </a:p>
          <a:p>
            <a:pPr marL="1257300" lvl="2" indent="-342900" algn="just">
              <a:buFont typeface="Arial" panose="020B0604020202020204" pitchFamily="34" charset="0"/>
              <a:buChar char="•"/>
            </a:pPr>
            <a:r>
              <a:rPr lang="en-PH" sz="2000" dirty="0"/>
              <a:t>Example -&gt; </a:t>
            </a:r>
            <a:r>
              <a:rPr lang="en-PH" sz="2000" dirty="0" err="1"/>
              <a:t>git</a:t>
            </a:r>
            <a:r>
              <a:rPr lang="en-PH" sz="2000" dirty="0"/>
              <a:t> clone https://github.com/joeypencil/Joeyjava.git</a:t>
            </a:r>
          </a:p>
          <a:p>
            <a:pPr marL="1257300" lvl="2" indent="-342900" algn="just">
              <a:buFont typeface="Arial" panose="020B0604020202020204" pitchFamily="34" charset="0"/>
              <a:buChar char="•"/>
            </a:pPr>
            <a:endParaRPr lang="en-PH" sz="2000" dirty="0"/>
          </a:p>
          <a:p>
            <a:pPr algn="just"/>
            <a:r>
              <a:rPr lang="en-PH" sz="2000" i="1" dirty="0"/>
              <a:t>To check logs of revisions</a:t>
            </a:r>
            <a:r>
              <a:rPr lang="en-PH" sz="2000" dirty="0"/>
              <a:t>:</a:t>
            </a:r>
          </a:p>
          <a:p>
            <a:pPr marL="800100" lvl="1" indent="-342900" algn="just">
              <a:buFont typeface="Arial" panose="020B0604020202020204" pitchFamily="34" charset="0"/>
              <a:buChar char="•"/>
            </a:pPr>
            <a:r>
              <a:rPr lang="en-PH" sz="2000" dirty="0"/>
              <a:t>CVS and SVN -&gt; </a:t>
            </a:r>
            <a:r>
              <a:rPr lang="en-PH" sz="2000" b="1" dirty="0"/>
              <a:t>log &lt;branch&gt; [--limit &lt;number of revisions&gt;]</a:t>
            </a:r>
          </a:p>
          <a:p>
            <a:pPr marL="1257300" lvl="2" indent="-342900" algn="just">
              <a:buFont typeface="Arial" panose="020B0604020202020204" pitchFamily="34" charset="0"/>
              <a:buChar char="•"/>
            </a:pPr>
            <a:r>
              <a:rPr lang="en-PH" sz="2000" dirty="0"/>
              <a:t>Example -&gt; </a:t>
            </a:r>
            <a:r>
              <a:rPr lang="en-PH" sz="2000" dirty="0" err="1"/>
              <a:t>svn</a:t>
            </a:r>
            <a:r>
              <a:rPr lang="en-PH" sz="2000" dirty="0"/>
              <a:t> log REL_6-5 --limit 3</a:t>
            </a:r>
          </a:p>
          <a:p>
            <a:pPr marL="800100" lvl="1" indent="-342900" algn="just">
              <a:buFont typeface="Arial" panose="020B0604020202020204" pitchFamily="34" charset="0"/>
              <a:buChar char="•"/>
            </a:pPr>
            <a:r>
              <a:rPr lang="en-PH" sz="2000" dirty="0" err="1"/>
              <a:t>Git</a:t>
            </a:r>
            <a:r>
              <a:rPr lang="en-PH" sz="2000" dirty="0"/>
              <a:t> -&gt; </a:t>
            </a:r>
            <a:r>
              <a:rPr lang="en-PH" sz="2000" b="1" dirty="0"/>
              <a:t>log [-&lt;number of revisions&gt;]</a:t>
            </a:r>
          </a:p>
          <a:p>
            <a:pPr marL="1257300" lvl="2" indent="-342900" algn="just">
              <a:buFont typeface="Arial" panose="020B0604020202020204" pitchFamily="34" charset="0"/>
              <a:buChar char="•"/>
            </a:pPr>
            <a:r>
              <a:rPr lang="en-PH" sz="2000" dirty="0"/>
              <a:t>Example -&gt; </a:t>
            </a:r>
            <a:r>
              <a:rPr lang="en-PH" sz="2000" dirty="0" err="1"/>
              <a:t>git</a:t>
            </a:r>
            <a:r>
              <a:rPr lang="en-PH" sz="2000" dirty="0"/>
              <a:t> log -5</a:t>
            </a:r>
          </a:p>
          <a:p>
            <a:pPr marL="1257300" lvl="2" indent="-342900" algn="just">
              <a:buFont typeface="Arial" panose="020B0604020202020204" pitchFamily="34" charset="0"/>
              <a:buChar char="•"/>
            </a:pPr>
            <a:endParaRPr lang="en-PH" sz="2000" dirty="0"/>
          </a:p>
          <a:p>
            <a:pPr algn="just"/>
            <a:r>
              <a:rPr lang="en-PH" sz="2000" i="1" dirty="0"/>
              <a:t>To commit your changes from the local working copy to the repository</a:t>
            </a:r>
            <a:r>
              <a:rPr lang="en-PH" sz="2000" dirty="0"/>
              <a:t>:</a:t>
            </a:r>
          </a:p>
          <a:p>
            <a:pPr marL="800100" lvl="1" indent="-342900" algn="just">
              <a:buFont typeface="Arial" panose="020B0604020202020204" pitchFamily="34" charset="0"/>
              <a:buChar char="•"/>
            </a:pPr>
            <a:r>
              <a:rPr lang="en-PH" sz="2000" dirty="0"/>
              <a:t>CVS, SVN and </a:t>
            </a:r>
            <a:r>
              <a:rPr lang="en-PH" sz="2000" dirty="0" err="1"/>
              <a:t>Git</a:t>
            </a:r>
            <a:r>
              <a:rPr lang="en-PH" sz="2000" dirty="0"/>
              <a:t> -&gt; </a:t>
            </a:r>
            <a:r>
              <a:rPr lang="en-PH" sz="2000" b="1" dirty="0"/>
              <a:t>commit –m “&lt;Commit message here&gt;” [specific files, for selective commit only]</a:t>
            </a:r>
          </a:p>
          <a:p>
            <a:pPr marL="1257300" lvl="2" indent="-342900" algn="just">
              <a:buFont typeface="Arial" panose="020B0604020202020204" pitchFamily="34" charset="0"/>
              <a:buChar char="•"/>
            </a:pPr>
            <a:r>
              <a:rPr lang="en-PH" sz="2000" dirty="0"/>
              <a:t>Example -&gt; </a:t>
            </a:r>
            <a:r>
              <a:rPr lang="en-PH" sz="2000" dirty="0" err="1"/>
              <a:t>svn</a:t>
            </a:r>
            <a:r>
              <a:rPr lang="en-PH" sz="2000" dirty="0"/>
              <a:t> commit –m “Fixed regex for validation”</a:t>
            </a:r>
          </a:p>
        </p:txBody>
      </p:sp>
    </p:spTree>
    <p:extLst>
      <p:ext uri="{BB962C8B-B14F-4D97-AF65-F5344CB8AC3E}">
        <p14:creationId xmlns:p14="http://schemas.microsoft.com/office/powerpoint/2010/main" val="2634749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a:latin typeface="+mj-lt"/>
              </a:rPr>
              <a:t>Release management process</a:t>
            </a:r>
            <a:endParaRPr lang="fil-PH" sz="4000" dirty="0">
              <a:latin typeface="+mj-lt"/>
            </a:endParaRPr>
          </a:p>
        </p:txBody>
      </p:sp>
      <p:sp>
        <p:nvSpPr>
          <p:cNvPr id="5" name="TextBox 4"/>
          <p:cNvSpPr txBox="1"/>
          <p:nvPr/>
        </p:nvSpPr>
        <p:spPr>
          <a:xfrm>
            <a:off x="1619794" y="1132114"/>
            <a:ext cx="10293531" cy="4893647"/>
          </a:xfrm>
          <a:prstGeom prst="rect">
            <a:avLst/>
          </a:prstGeom>
          <a:noFill/>
        </p:spPr>
        <p:txBody>
          <a:bodyPr wrap="square" rtlCol="0">
            <a:spAutoFit/>
          </a:bodyPr>
          <a:lstStyle/>
          <a:p>
            <a:pPr algn="just"/>
            <a:r>
              <a:rPr lang="en-PH" sz="2400" dirty="0"/>
              <a:t>This is the process of handling software releases through different stages and environments, which include testing, fix merging, building, release note documentation, and distribution to customers.</a:t>
            </a:r>
          </a:p>
          <a:p>
            <a:pPr algn="just"/>
            <a:endParaRPr lang="en-PH" sz="2400" dirty="0"/>
          </a:p>
          <a:p>
            <a:pPr algn="just"/>
            <a:r>
              <a:rPr lang="en-PH" sz="2400" dirty="0"/>
              <a:t>Most software development companies deploy their product in these forms:</a:t>
            </a:r>
          </a:p>
          <a:p>
            <a:pPr marL="800100" lvl="1" indent="-342900" algn="just">
              <a:buFont typeface="Arial" panose="020B0604020202020204" pitchFamily="34" charset="0"/>
              <a:buChar char="•"/>
            </a:pPr>
            <a:r>
              <a:rPr lang="en-PH" sz="2400" b="1" dirty="0"/>
              <a:t>Patches</a:t>
            </a:r>
          </a:p>
          <a:p>
            <a:pPr marL="800100" lvl="1" indent="-342900" algn="just">
              <a:buFont typeface="Arial" panose="020B0604020202020204" pitchFamily="34" charset="0"/>
              <a:buChar char="•"/>
            </a:pPr>
            <a:r>
              <a:rPr lang="en-PH" sz="2400" b="1" dirty="0"/>
              <a:t>Upgrade packages</a:t>
            </a:r>
          </a:p>
          <a:p>
            <a:pPr marL="800100" lvl="1" indent="-342900" algn="just">
              <a:buFont typeface="Arial" panose="020B0604020202020204" pitchFamily="34" charset="0"/>
              <a:buChar char="•"/>
            </a:pPr>
            <a:r>
              <a:rPr lang="en-PH" sz="2400" b="1" dirty="0"/>
              <a:t>Major releases</a:t>
            </a:r>
          </a:p>
          <a:p>
            <a:pPr marL="800100" lvl="1" indent="-342900" algn="just">
              <a:buFont typeface="Arial" panose="020B0604020202020204" pitchFamily="34" charset="0"/>
              <a:buChar char="•"/>
            </a:pPr>
            <a:endParaRPr lang="en-PH" sz="2400" dirty="0"/>
          </a:p>
          <a:p>
            <a:pPr algn="just"/>
            <a:r>
              <a:rPr lang="en-PH" sz="2400" dirty="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a:latin typeface="+mj-lt"/>
              </a:rPr>
              <a:t>Software Testing</a:t>
            </a:r>
            <a:endParaRPr lang="fil-PH" sz="4000" dirty="0">
              <a:latin typeface="+mj-lt"/>
            </a:endParaRPr>
          </a:p>
        </p:txBody>
      </p:sp>
      <p:sp>
        <p:nvSpPr>
          <p:cNvPr id="5" name="TextBox 4"/>
          <p:cNvSpPr txBox="1"/>
          <p:nvPr/>
        </p:nvSpPr>
        <p:spPr>
          <a:xfrm>
            <a:off x="1480457" y="1219200"/>
            <a:ext cx="10458994" cy="4801314"/>
          </a:xfrm>
          <a:prstGeom prst="rect">
            <a:avLst/>
          </a:prstGeom>
          <a:noFill/>
        </p:spPr>
        <p:txBody>
          <a:bodyPr wrap="square" rtlCol="0">
            <a:spAutoFit/>
          </a:bodyPr>
          <a:lstStyle/>
          <a:p>
            <a:pPr algn="just"/>
            <a:r>
              <a:rPr lang="en-PH" dirty="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lgn="just">
              <a:buFont typeface="Arial" panose="020B0604020202020204" pitchFamily="34" charset="0"/>
              <a:buChar char="•"/>
            </a:pPr>
            <a:r>
              <a:rPr lang="en-PH" b="1" dirty="0"/>
              <a:t>Stress tests</a:t>
            </a:r>
            <a:r>
              <a:rPr lang="en-PH" dirty="0"/>
              <a:t> – Provides a heavy load of input data for the program to process. This test is usually done to check for memory leaks, and monitor resource usage of the program under strenuous load.</a:t>
            </a:r>
          </a:p>
          <a:p>
            <a:pPr marL="742950" lvl="1" indent="-285750" algn="just">
              <a:buFont typeface="Arial" panose="020B0604020202020204" pitchFamily="34" charset="0"/>
              <a:buChar char="•"/>
            </a:pPr>
            <a:r>
              <a:rPr lang="en-PH" b="1" dirty="0"/>
              <a:t>Compatibility tests</a:t>
            </a:r>
            <a:r>
              <a:rPr lang="en-PH" dirty="0"/>
              <a:t> – This is used to check if the program will still accomplish its task when it is placed in an uncommon scenario. This is done by using different operating systems (or different distributions thereof), and also varying system types.</a:t>
            </a:r>
          </a:p>
          <a:p>
            <a:pPr marL="742950" lvl="1" indent="-285750" algn="just">
              <a:buFont typeface="Arial" panose="020B0604020202020204" pitchFamily="34" charset="0"/>
              <a:buChar char="•"/>
            </a:pPr>
            <a:r>
              <a:rPr lang="en-PH" b="1" dirty="0"/>
              <a:t>Selenium tests</a:t>
            </a:r>
            <a:r>
              <a:rPr lang="en-PH" dirty="0"/>
              <a:t> – This is commonly done in web development. Selenium tests simulate different actions that are done to the web page, and provide information on how the web page reacts to those events.</a:t>
            </a:r>
          </a:p>
          <a:p>
            <a:pPr marL="742950" lvl="1" indent="-285750" algn="just">
              <a:buFont typeface="Arial" panose="020B0604020202020204" pitchFamily="34" charset="0"/>
              <a:buChar char="•"/>
            </a:pPr>
            <a:endParaRPr lang="en-PH" dirty="0"/>
          </a:p>
          <a:p>
            <a:pPr algn="just"/>
            <a:r>
              <a:rPr lang="en-PH" dirty="0"/>
              <a:t>The aforementioned tests are more commonly done by QA people. We will discuss the tests done in the development side, which are:</a:t>
            </a:r>
          </a:p>
          <a:p>
            <a:pPr marL="742950" lvl="1" indent="-285750" algn="just">
              <a:buFont typeface="Arial" panose="020B0604020202020204" pitchFamily="34" charset="0"/>
              <a:buChar char="•"/>
            </a:pPr>
            <a:r>
              <a:rPr lang="en-PH" b="1" dirty="0"/>
              <a:t>Unit tests</a:t>
            </a:r>
          </a:p>
          <a:p>
            <a:pPr marL="742950" lvl="1" indent="-285750" algn="just">
              <a:buFont typeface="Arial" panose="020B0604020202020204" pitchFamily="34" charset="0"/>
              <a:buChar char="•"/>
            </a:pPr>
            <a:r>
              <a:rPr lang="en-PH" b="1" dirty="0"/>
              <a:t>Regression / Component tests</a:t>
            </a:r>
          </a:p>
          <a:p>
            <a:pPr marL="742950" lvl="1" indent="-285750" algn="just">
              <a:buFont typeface="Arial" panose="020B0604020202020204" pitchFamily="34" charset="0"/>
              <a:buChar char="•"/>
            </a:pPr>
            <a:r>
              <a:rPr lang="en-PH" b="1" dirty="0"/>
              <a:t>Integration tests</a:t>
            </a:r>
          </a:p>
        </p:txBody>
      </p:sp>
    </p:spTree>
    <p:extLst>
      <p:ext uri="{BB962C8B-B14F-4D97-AF65-F5344CB8AC3E}">
        <p14:creationId xmlns:p14="http://schemas.microsoft.com/office/powerpoint/2010/main" val="1985530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Unit tests</a:t>
            </a:r>
            <a:endParaRPr lang="fil-PH" sz="4000" dirty="0">
              <a:latin typeface="+mj-lt"/>
            </a:endParaRPr>
          </a:p>
        </p:txBody>
      </p:sp>
      <p:sp>
        <p:nvSpPr>
          <p:cNvPr id="5" name="TextBox 4"/>
          <p:cNvSpPr txBox="1"/>
          <p:nvPr/>
        </p:nvSpPr>
        <p:spPr>
          <a:xfrm>
            <a:off x="1637211" y="1672046"/>
            <a:ext cx="10117980" cy="3785652"/>
          </a:xfrm>
          <a:prstGeom prst="rect">
            <a:avLst/>
          </a:prstGeom>
          <a:noFill/>
        </p:spPr>
        <p:txBody>
          <a:bodyPr wrap="square" rtlCol="0">
            <a:spAutoFit/>
          </a:bodyPr>
          <a:lstStyle/>
          <a:p>
            <a:pPr algn="just"/>
            <a:r>
              <a:rPr lang="en-PH" sz="2000" dirty="0"/>
              <a:t>A unit test is done to check the functionality of each class in a particular binary. The unit test runs the crucial functions in each class, and the </a:t>
            </a:r>
            <a:r>
              <a:rPr lang="en-PH" sz="2000" b="1" dirty="0"/>
              <a:t>actual output</a:t>
            </a:r>
            <a:r>
              <a:rPr lang="en-PH" sz="2000" dirty="0"/>
              <a:t> is compared with the </a:t>
            </a:r>
            <a:r>
              <a:rPr lang="en-PH" sz="2000" b="1" dirty="0"/>
              <a:t>expected output</a:t>
            </a:r>
            <a:r>
              <a:rPr lang="en-PH" sz="2000" dirty="0"/>
              <a:t>. A single character difference in the output comparison will cause the test to fail, so this is actually very good in making sure data processing goes as expected.</a:t>
            </a:r>
          </a:p>
          <a:p>
            <a:pPr algn="just"/>
            <a:endParaRPr lang="en-PH" sz="2000" dirty="0"/>
          </a:p>
          <a:p>
            <a:pPr algn="just"/>
            <a:r>
              <a:rPr lang="en-PH" sz="2000" dirty="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pPr algn="just"/>
            <a:endParaRPr lang="en-PH" sz="2000" dirty="0"/>
          </a:p>
          <a:p>
            <a:pPr algn="just"/>
            <a:r>
              <a:rPr lang="en-PH" sz="2000" dirty="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94190"/>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908778"/>
              </p:ext>
            </p:extLst>
          </p:nvPr>
        </p:nvGraphicFramePr>
        <p:xfrm>
          <a:off x="1426029" y="896982"/>
          <a:ext cx="9692640" cy="576758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xmlns="" val="1502541971"/>
                    </a:ext>
                  </a:extLst>
                </a:gridCol>
                <a:gridCol w="4846320">
                  <a:extLst>
                    <a:ext uri="{9D8B030D-6E8A-4147-A177-3AD203B41FA5}">
                      <a16:colId xmlns:a16="http://schemas.microsoft.com/office/drawing/2014/main" xmlns="" val="390624173"/>
                    </a:ext>
                  </a:extLst>
                </a:gridCol>
              </a:tblGrid>
              <a:tr h="294886">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xmlns="" val="1895841259"/>
                  </a:ext>
                </a:extLst>
              </a:tr>
              <a:tr h="1133861">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xmlns="" val="2586584921"/>
                  </a:ext>
                </a:extLst>
              </a:tr>
              <a:tr h="921262">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xmlns="" val="2688578357"/>
                  </a:ext>
                </a:extLst>
              </a:tr>
              <a:tr h="1133861">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xmlns="" val="1900470694"/>
                  </a:ext>
                </a:extLst>
              </a:tr>
              <a:tr h="708663">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xmlns="" val="2577264218"/>
                  </a:ext>
                </a:extLst>
              </a:tr>
              <a:tr h="1133861">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xmlns="" val="2187932991"/>
                  </a:ext>
                </a:extLst>
              </a:tr>
            </a:tbl>
          </a:graphicData>
        </a:graphic>
      </p:graphicFrame>
    </p:spTree>
    <p:extLst>
      <p:ext uri="{BB962C8B-B14F-4D97-AF65-F5344CB8AC3E}">
        <p14:creationId xmlns:p14="http://schemas.microsoft.com/office/powerpoint/2010/main" val="182386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Regression / Component test</a:t>
            </a:r>
            <a:endParaRPr lang="fil-PH" sz="4000" dirty="0">
              <a:latin typeface="+mj-lt"/>
            </a:endParaRPr>
          </a:p>
        </p:txBody>
      </p:sp>
      <p:sp>
        <p:nvSpPr>
          <p:cNvPr id="5" name="TextBox 4"/>
          <p:cNvSpPr txBox="1"/>
          <p:nvPr/>
        </p:nvSpPr>
        <p:spPr>
          <a:xfrm>
            <a:off x="1602377" y="1412340"/>
            <a:ext cx="10248609" cy="3477875"/>
          </a:xfrm>
          <a:prstGeom prst="rect">
            <a:avLst/>
          </a:prstGeom>
          <a:noFill/>
        </p:spPr>
        <p:txBody>
          <a:bodyPr wrap="square" rtlCol="0">
            <a:spAutoFit/>
          </a:bodyPr>
          <a:lstStyle/>
          <a:p>
            <a:pPr algn="just"/>
            <a:r>
              <a:rPr lang="en-PH" sz="2000" dirty="0"/>
              <a:t>A component test is the next level test after the unit tests. Just like the aforementioned test, there is a comparison between the </a:t>
            </a:r>
            <a:r>
              <a:rPr lang="en-PH" sz="2000" b="1" dirty="0"/>
              <a:t>actual output</a:t>
            </a:r>
            <a:r>
              <a:rPr lang="en-PH" sz="2000" dirty="0"/>
              <a:t> and the </a:t>
            </a:r>
            <a:r>
              <a:rPr lang="en-PH" sz="2000" b="1" dirty="0"/>
              <a:t>expected output</a:t>
            </a:r>
            <a:r>
              <a:rPr lang="en-PH" sz="2000" dirty="0"/>
              <a:t>, but the actual output is not the one from the classes of the binary, but the entirety of the binary is the one being put to the test.</a:t>
            </a:r>
          </a:p>
          <a:p>
            <a:pPr algn="just"/>
            <a:endParaRPr lang="en-PH" sz="2000" dirty="0"/>
          </a:p>
          <a:p>
            <a:pPr algn="just"/>
            <a:r>
              <a:rPr lang="en-PH" sz="2000" dirty="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a:latin typeface="+mj-lt"/>
              </a:rPr>
              <a:t>Integration test</a:t>
            </a:r>
            <a:endParaRPr lang="fil-PH" sz="4000" dirty="0">
              <a:latin typeface="+mj-lt"/>
            </a:endParaRPr>
          </a:p>
        </p:txBody>
      </p:sp>
      <p:sp>
        <p:nvSpPr>
          <p:cNvPr id="5" name="TextBox 4"/>
          <p:cNvSpPr txBox="1"/>
          <p:nvPr/>
        </p:nvSpPr>
        <p:spPr>
          <a:xfrm>
            <a:off x="1715589" y="1303699"/>
            <a:ext cx="10090130" cy="4801314"/>
          </a:xfrm>
          <a:prstGeom prst="rect">
            <a:avLst/>
          </a:prstGeom>
          <a:noFill/>
        </p:spPr>
        <p:txBody>
          <a:bodyPr wrap="square" rtlCol="0">
            <a:spAutoFit/>
          </a:bodyPr>
          <a:lstStyle/>
          <a:p>
            <a:pPr algn="just"/>
            <a:r>
              <a:rPr lang="en-PH" dirty="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pPr algn="just"/>
            <a:endParaRPr lang="en-PH" dirty="0"/>
          </a:p>
          <a:p>
            <a:pPr algn="just"/>
            <a:r>
              <a:rPr lang="en-PH" dirty="0"/>
              <a:t>This is essentially the test that must pass before a version can move on to the next phase of the release process. Failures in the integration test that are concerned with data processing should be considered show-stoppers.</a:t>
            </a:r>
          </a:p>
          <a:p>
            <a:pPr algn="just"/>
            <a:endParaRPr lang="en-PH" dirty="0"/>
          </a:p>
          <a:p>
            <a:pPr algn="just"/>
            <a:r>
              <a:rPr lang="en-PH" dirty="0"/>
              <a:t>This test can take longer if a new major feature is introduced. New features tend to tackle with existing modules in a way that the general routine of data would be disturbed.</a:t>
            </a:r>
          </a:p>
          <a:p>
            <a:pPr algn="just"/>
            <a:endParaRPr lang="en-PH" dirty="0"/>
          </a:p>
          <a:p>
            <a:pPr algn="just"/>
            <a:r>
              <a:rPr lang="en-PH" dirty="0"/>
              <a:t>Note that even if all integration tests pass, there can be cases where one or more unit and/or component tests would fail, and at times it could be considered, depending on the scenarios covered by the tests that failed.</a:t>
            </a:r>
          </a:p>
        </p:txBody>
      </p:sp>
    </p:spTree>
    <p:extLst>
      <p:ext uri="{BB962C8B-B14F-4D97-AF65-F5344CB8AC3E}">
        <p14:creationId xmlns:p14="http://schemas.microsoft.com/office/powerpoint/2010/main" val="3755294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a:t>Communication media</a:t>
            </a:r>
            <a:endParaRPr lang="fil-PH" dirty="0"/>
          </a:p>
        </p:txBody>
      </p:sp>
      <p:sp>
        <p:nvSpPr>
          <p:cNvPr id="3" name="Content Placeholder 2"/>
          <p:cNvSpPr>
            <a:spLocks noGrp="1"/>
          </p:cNvSpPr>
          <p:nvPr>
            <p:ph idx="1"/>
          </p:nvPr>
        </p:nvSpPr>
        <p:spPr>
          <a:xfrm>
            <a:off x="1484310" y="1571625"/>
            <a:ext cx="10018713" cy="3676650"/>
          </a:xfrm>
        </p:spPr>
        <p:txBody>
          <a:bodyPr anchor="t">
            <a:normAutofit/>
          </a:bodyPr>
          <a:lstStyle/>
          <a:p>
            <a:pPr marL="0" indent="0" algn="just">
              <a:buNone/>
            </a:pPr>
            <a:r>
              <a:rPr lang="en-PH" dirty="0"/>
              <a:t>Within a software development organization, it is critical that communication must be as clear and explicit as possible, to make sure things are going as planned. One wrong assumption could lead to a lot of wasted effort and time. To aid everyone in the organization regarding getting messages and ideas across, there are a lot of tools that can be used, including:</a:t>
            </a:r>
          </a:p>
          <a:p>
            <a:pPr lvl="1" algn="just"/>
            <a:r>
              <a:rPr lang="en-PH" sz="2400" dirty="0"/>
              <a:t>Microsoft Outlook</a:t>
            </a:r>
          </a:p>
          <a:p>
            <a:pPr lvl="1" algn="just"/>
            <a:r>
              <a:rPr lang="en-PH" sz="2400" dirty="0"/>
              <a:t>Skype for Business</a:t>
            </a:r>
          </a:p>
          <a:p>
            <a:pPr lvl="1" algn="just"/>
            <a:r>
              <a:rPr lang="en-PH" sz="2400" dirty="0"/>
              <a:t>Microsoft Teams</a:t>
            </a:r>
            <a:endParaRPr lang="en-PH" dirty="0"/>
          </a:p>
        </p:txBody>
      </p:sp>
    </p:spTree>
    <p:extLst>
      <p:ext uri="{BB962C8B-B14F-4D97-AF65-F5344CB8AC3E}">
        <p14:creationId xmlns:p14="http://schemas.microsoft.com/office/powerpoint/2010/main" val="1559089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a:t>Microsoft Outlook</a:t>
            </a:r>
            <a:endParaRPr lang="fil-PH" dirty="0"/>
          </a:p>
        </p:txBody>
      </p:sp>
      <p:sp>
        <p:nvSpPr>
          <p:cNvPr id="3" name="Content Placeholder 2"/>
          <p:cNvSpPr>
            <a:spLocks noGrp="1"/>
          </p:cNvSpPr>
          <p:nvPr>
            <p:ph idx="1"/>
          </p:nvPr>
        </p:nvSpPr>
        <p:spPr>
          <a:xfrm>
            <a:off x="1484310" y="1571624"/>
            <a:ext cx="10018713" cy="4981575"/>
          </a:xfrm>
        </p:spPr>
        <p:txBody>
          <a:bodyPr anchor="t">
            <a:normAutofit/>
          </a:bodyPr>
          <a:lstStyle/>
          <a:p>
            <a:pPr marL="0" indent="0" algn="just">
              <a:buNone/>
            </a:pPr>
            <a:r>
              <a:rPr lang="en-PH" dirty="0"/>
              <a:t>MS Outlook is an email application from Microsoft that is part of the Microsoft Office suite, although it can also be used as a personal information manager. It also includes the following modules:</a:t>
            </a:r>
          </a:p>
          <a:p>
            <a:pPr lvl="1" algn="just"/>
            <a:r>
              <a:rPr lang="en-PH" sz="2400" dirty="0"/>
              <a:t>Calendar</a:t>
            </a:r>
          </a:p>
          <a:p>
            <a:pPr lvl="1" algn="just"/>
            <a:r>
              <a:rPr lang="en-PH" sz="2400" dirty="0"/>
              <a:t>Task manager</a:t>
            </a:r>
          </a:p>
          <a:p>
            <a:pPr lvl="1" algn="just"/>
            <a:r>
              <a:rPr lang="en-PH" sz="2400" dirty="0"/>
              <a:t>Contact manager</a:t>
            </a:r>
          </a:p>
          <a:p>
            <a:pPr lvl="1" algn="just"/>
            <a:r>
              <a:rPr lang="en-PH" sz="2400" dirty="0"/>
              <a:t>Note taking journal</a:t>
            </a:r>
          </a:p>
          <a:p>
            <a:pPr marL="0" indent="0" algn="just">
              <a:buNone/>
            </a:pPr>
            <a:r>
              <a:rPr lang="en-PH" dirty="0"/>
              <a:t>Outlook is set up within an organization by having an email server which has an installed </a:t>
            </a:r>
            <a:r>
              <a:rPr lang="en-PH" b="1" dirty="0"/>
              <a:t>Microsoft Exchange Server</a:t>
            </a:r>
            <a:r>
              <a:rPr lang="en-PH" dirty="0"/>
              <a:t>.</a:t>
            </a:r>
          </a:p>
        </p:txBody>
      </p:sp>
    </p:spTree>
    <p:extLst>
      <p:ext uri="{BB962C8B-B14F-4D97-AF65-F5344CB8AC3E}">
        <p14:creationId xmlns:p14="http://schemas.microsoft.com/office/powerpoint/2010/main" val="2645074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2175" y="390525"/>
            <a:ext cx="9410700" cy="707886"/>
          </a:xfrm>
          <a:prstGeom prst="rect">
            <a:avLst/>
          </a:prstGeom>
          <a:noFill/>
        </p:spPr>
        <p:txBody>
          <a:bodyPr wrap="square" rtlCol="0">
            <a:spAutoFit/>
          </a:bodyPr>
          <a:lstStyle/>
          <a:p>
            <a:pPr algn="ctr"/>
            <a:r>
              <a:rPr lang="en-PH" sz="4000" dirty="0">
                <a:latin typeface="+mj-lt"/>
              </a:rPr>
              <a:t>Skype for Business</a:t>
            </a:r>
            <a:endParaRPr lang="fil-PH" sz="4000" dirty="0">
              <a:latin typeface="+mj-lt"/>
            </a:endParaRPr>
          </a:p>
        </p:txBody>
      </p:sp>
      <p:sp>
        <p:nvSpPr>
          <p:cNvPr id="5" name="TextBox 4"/>
          <p:cNvSpPr txBox="1"/>
          <p:nvPr/>
        </p:nvSpPr>
        <p:spPr>
          <a:xfrm>
            <a:off x="1743075" y="1181100"/>
            <a:ext cx="9991725" cy="1200329"/>
          </a:xfrm>
          <a:prstGeom prst="rect">
            <a:avLst/>
          </a:prstGeom>
          <a:noFill/>
        </p:spPr>
        <p:txBody>
          <a:bodyPr wrap="square" rtlCol="0">
            <a:spAutoFit/>
          </a:bodyPr>
          <a:lstStyle/>
          <a:p>
            <a:pPr algn="just"/>
            <a:r>
              <a:rPr lang="en-PH" sz="2400" dirty="0"/>
              <a:t>Skype for Business (</a:t>
            </a:r>
            <a:r>
              <a:rPr lang="en-PH" sz="2400" dirty="0" err="1"/>
              <a:t>SfB</a:t>
            </a:r>
            <a:r>
              <a:rPr lang="en-PH" sz="2400" dirty="0"/>
              <a:t>) is an office communication tool for instant messaging with colleagues and live video call appointments, which are quite the same with Skype, but with some major differences.</a:t>
            </a:r>
          </a:p>
        </p:txBody>
      </p:sp>
      <p:graphicFrame>
        <p:nvGraphicFramePr>
          <p:cNvPr id="6" name="Table 5"/>
          <p:cNvGraphicFramePr>
            <a:graphicFrameLocks noGrp="1"/>
          </p:cNvGraphicFramePr>
          <p:nvPr>
            <p:extLst>
              <p:ext uri="{D42A27DB-BD31-4B8C-83A1-F6EECF244321}">
                <p14:modId xmlns:p14="http://schemas.microsoft.com/office/powerpoint/2010/main" val="1861085616"/>
              </p:ext>
            </p:extLst>
          </p:nvPr>
        </p:nvGraphicFramePr>
        <p:xfrm>
          <a:off x="1743075" y="2464118"/>
          <a:ext cx="9991725" cy="3890435"/>
        </p:xfrm>
        <a:graphic>
          <a:graphicData uri="http://schemas.openxmlformats.org/drawingml/2006/table">
            <a:tbl>
              <a:tblPr firstRow="1" bandRow="1">
                <a:tableStyleId>{5C22544A-7EE6-4342-B048-85BDC9FD1C3A}</a:tableStyleId>
              </a:tblPr>
              <a:tblGrid>
                <a:gridCol w="3330575">
                  <a:extLst>
                    <a:ext uri="{9D8B030D-6E8A-4147-A177-3AD203B41FA5}">
                      <a16:colId xmlns:a16="http://schemas.microsoft.com/office/drawing/2014/main" xmlns="" val="20000"/>
                    </a:ext>
                  </a:extLst>
                </a:gridCol>
                <a:gridCol w="3330575">
                  <a:extLst>
                    <a:ext uri="{9D8B030D-6E8A-4147-A177-3AD203B41FA5}">
                      <a16:colId xmlns:a16="http://schemas.microsoft.com/office/drawing/2014/main" xmlns="" val="20001"/>
                    </a:ext>
                  </a:extLst>
                </a:gridCol>
                <a:gridCol w="3330575">
                  <a:extLst>
                    <a:ext uri="{9D8B030D-6E8A-4147-A177-3AD203B41FA5}">
                      <a16:colId xmlns:a16="http://schemas.microsoft.com/office/drawing/2014/main" xmlns="" val="20002"/>
                    </a:ext>
                  </a:extLst>
                </a:gridCol>
              </a:tblGrid>
              <a:tr h="778087">
                <a:tc>
                  <a:txBody>
                    <a:bodyPr/>
                    <a:lstStyle/>
                    <a:p>
                      <a:pPr algn="ctr"/>
                      <a:r>
                        <a:rPr lang="en-PH" dirty="0"/>
                        <a:t>Feature</a:t>
                      </a:r>
                      <a:endParaRPr lang="fil-PH" dirty="0"/>
                    </a:p>
                  </a:txBody>
                  <a:tcPr anchor="ctr"/>
                </a:tc>
                <a:tc>
                  <a:txBody>
                    <a:bodyPr/>
                    <a:lstStyle/>
                    <a:p>
                      <a:pPr algn="ctr"/>
                      <a:r>
                        <a:rPr lang="en-PH" dirty="0"/>
                        <a:t>Skype for Business</a:t>
                      </a:r>
                      <a:endParaRPr lang="fil-PH" dirty="0"/>
                    </a:p>
                  </a:txBody>
                  <a:tcPr anchor="ctr"/>
                </a:tc>
                <a:tc>
                  <a:txBody>
                    <a:bodyPr/>
                    <a:lstStyle/>
                    <a:p>
                      <a:pPr algn="ctr"/>
                      <a:r>
                        <a:rPr lang="en-PH" dirty="0"/>
                        <a:t>Skype</a:t>
                      </a:r>
                      <a:endParaRPr lang="fil-PH" dirty="0"/>
                    </a:p>
                  </a:txBody>
                  <a:tcPr anchor="ctr"/>
                </a:tc>
                <a:extLst>
                  <a:ext uri="{0D108BD9-81ED-4DB2-BD59-A6C34878D82A}">
                    <a16:rowId xmlns:a16="http://schemas.microsoft.com/office/drawing/2014/main" xmlns="" val="10000"/>
                  </a:ext>
                </a:extLst>
              </a:tr>
              <a:tr h="778087">
                <a:tc>
                  <a:txBody>
                    <a:bodyPr/>
                    <a:lstStyle/>
                    <a:p>
                      <a:pPr algn="ctr"/>
                      <a:r>
                        <a:rPr lang="en-PH" dirty="0"/>
                        <a:t>Max</a:t>
                      </a:r>
                      <a:r>
                        <a:rPr lang="en-PH" baseline="0" dirty="0"/>
                        <a:t> number of users in a single conference call</a:t>
                      </a:r>
                      <a:endParaRPr lang="fil-PH" dirty="0"/>
                    </a:p>
                  </a:txBody>
                  <a:tcPr anchor="ctr"/>
                </a:tc>
                <a:tc>
                  <a:txBody>
                    <a:bodyPr/>
                    <a:lstStyle/>
                    <a:p>
                      <a:pPr algn="ctr"/>
                      <a:r>
                        <a:rPr lang="en-PH" dirty="0"/>
                        <a:t>250</a:t>
                      </a:r>
                      <a:endParaRPr lang="fil-PH" dirty="0"/>
                    </a:p>
                  </a:txBody>
                  <a:tcPr anchor="ctr"/>
                </a:tc>
                <a:tc>
                  <a:txBody>
                    <a:bodyPr/>
                    <a:lstStyle/>
                    <a:p>
                      <a:pPr algn="ctr"/>
                      <a:r>
                        <a:rPr lang="en-PH" dirty="0"/>
                        <a:t>25</a:t>
                      </a:r>
                      <a:endParaRPr lang="fil-PH" dirty="0"/>
                    </a:p>
                  </a:txBody>
                  <a:tcPr anchor="ctr"/>
                </a:tc>
                <a:extLst>
                  <a:ext uri="{0D108BD9-81ED-4DB2-BD59-A6C34878D82A}">
                    <a16:rowId xmlns:a16="http://schemas.microsoft.com/office/drawing/2014/main" xmlns="" val="10001"/>
                  </a:ext>
                </a:extLst>
              </a:tr>
              <a:tr h="778087">
                <a:tc>
                  <a:txBody>
                    <a:bodyPr/>
                    <a:lstStyle/>
                    <a:p>
                      <a:pPr algn="ctr"/>
                      <a:r>
                        <a:rPr lang="en-PH" dirty="0"/>
                        <a:t>Meeting controls for presenters, meeting lobby for attendees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xmlns="" val="10002"/>
                  </a:ext>
                </a:extLst>
              </a:tr>
              <a:tr h="778087">
                <a:tc>
                  <a:txBody>
                    <a:bodyPr/>
                    <a:lstStyle/>
                    <a:p>
                      <a:pPr algn="ctr"/>
                      <a:r>
                        <a:rPr lang="en-PH" dirty="0"/>
                        <a:t>Ability to record meetings and conferences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xmlns="" val="10003"/>
                  </a:ext>
                </a:extLst>
              </a:tr>
              <a:tr h="778087">
                <a:tc>
                  <a:txBody>
                    <a:bodyPr/>
                    <a:lstStyle/>
                    <a:p>
                      <a:pPr algn="ctr"/>
                      <a:r>
                        <a:rPr lang="en-PH" dirty="0"/>
                        <a:t>Automatic meeting creation from Office calendar</a:t>
                      </a:r>
                      <a:r>
                        <a:rPr lang="en-PH" baseline="0" dirty="0"/>
                        <a:t> invites</a:t>
                      </a:r>
                      <a:endParaRPr lang="fil-PH" dirty="0"/>
                    </a:p>
                  </a:txBody>
                  <a:tcPr anchor="ctr"/>
                </a:tc>
                <a:tc>
                  <a:txBody>
                    <a:bodyPr/>
                    <a:lstStyle/>
                    <a:p>
                      <a:pPr algn="ctr"/>
                      <a:r>
                        <a:rPr lang="en-PH" dirty="0"/>
                        <a:t>Available</a:t>
                      </a:r>
                      <a:endParaRPr lang="fil-PH" dirty="0"/>
                    </a:p>
                  </a:txBody>
                  <a:tcPr anchor="ctr"/>
                </a:tc>
                <a:tc>
                  <a:txBody>
                    <a:bodyPr/>
                    <a:lstStyle/>
                    <a:p>
                      <a:pPr algn="ctr"/>
                      <a:r>
                        <a:rPr lang="en-PH" dirty="0"/>
                        <a:t>N/A</a:t>
                      </a:r>
                      <a:endParaRPr lang="fil-PH" dirty="0"/>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25014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247650"/>
            <a:ext cx="9686925" cy="707886"/>
          </a:xfrm>
          <a:prstGeom prst="rect">
            <a:avLst/>
          </a:prstGeom>
          <a:noFill/>
        </p:spPr>
        <p:txBody>
          <a:bodyPr wrap="square" rtlCol="0">
            <a:spAutoFit/>
          </a:bodyPr>
          <a:lstStyle/>
          <a:p>
            <a:pPr algn="ctr"/>
            <a:r>
              <a:rPr lang="en-PH" sz="4000" dirty="0">
                <a:latin typeface="+mj-lt"/>
              </a:rPr>
              <a:t>Microsoft Teams</a:t>
            </a:r>
            <a:endParaRPr lang="fil-PH" sz="4000" dirty="0">
              <a:latin typeface="+mj-lt"/>
            </a:endParaRPr>
          </a:p>
        </p:txBody>
      </p:sp>
      <p:sp>
        <p:nvSpPr>
          <p:cNvPr id="5" name="TextBox 4"/>
          <p:cNvSpPr txBox="1"/>
          <p:nvPr/>
        </p:nvSpPr>
        <p:spPr>
          <a:xfrm>
            <a:off x="1638300" y="1295400"/>
            <a:ext cx="10163175" cy="4893647"/>
          </a:xfrm>
          <a:prstGeom prst="rect">
            <a:avLst/>
          </a:prstGeom>
          <a:noFill/>
        </p:spPr>
        <p:txBody>
          <a:bodyPr wrap="square" rtlCol="0">
            <a:spAutoFit/>
          </a:bodyPr>
          <a:lstStyle/>
          <a:p>
            <a:pPr algn="just"/>
            <a:r>
              <a:rPr lang="en-PH" sz="2400" dirty="0"/>
              <a:t>MS Teams is a chat-based workspace in Office 365 that allows more flexible collaboration within an organization. It was launched on November 2, 2016 in Beta form, and is expected to be generally released in the 1</a:t>
            </a:r>
            <a:r>
              <a:rPr lang="en-PH" sz="2400" baseline="30000" dirty="0"/>
              <a:t>st</a:t>
            </a:r>
            <a:r>
              <a:rPr lang="en-PH" sz="2400" dirty="0"/>
              <a:t> quarter of 2017.</a:t>
            </a:r>
          </a:p>
          <a:p>
            <a:pPr algn="just"/>
            <a:endParaRPr lang="en-PH" sz="2400" dirty="0"/>
          </a:p>
          <a:p>
            <a:pPr algn="just"/>
            <a:r>
              <a:rPr lang="en-PH" sz="2400" dirty="0"/>
              <a:t>It is somehow similar to Skype in terms of instant messaging, but MS Teams makes group (</a:t>
            </a:r>
            <a:r>
              <a:rPr lang="en-PH" sz="2400" i="1" dirty="0"/>
              <a:t>team</a:t>
            </a:r>
            <a:r>
              <a:rPr lang="en-PH" sz="2400" dirty="0"/>
              <a:t>) chats more organized. Within group chats are </a:t>
            </a:r>
            <a:r>
              <a:rPr lang="en-PH" sz="2400" b="1" dirty="0"/>
              <a:t>channels</a:t>
            </a:r>
            <a:r>
              <a:rPr lang="en-PH" sz="2400" dirty="0"/>
              <a:t>, which serves as a topic setting. Also, within each channel, chats are further grouped into </a:t>
            </a:r>
            <a:r>
              <a:rPr lang="en-PH" sz="2400" b="1" dirty="0"/>
              <a:t>threads</a:t>
            </a:r>
            <a:r>
              <a:rPr lang="en-PH" sz="2400" dirty="0"/>
              <a:t>, so that sub-topics don’t prolong the main group chat thread.</a:t>
            </a:r>
          </a:p>
          <a:p>
            <a:pPr algn="just"/>
            <a:endParaRPr lang="en-PH" sz="2400" dirty="0"/>
          </a:p>
          <a:p>
            <a:pPr algn="just"/>
            <a:r>
              <a:rPr lang="en-PH" sz="2400" dirty="0"/>
              <a:t>More good features include a </a:t>
            </a:r>
            <a:r>
              <a:rPr lang="en-PH" sz="2400" b="1" dirty="0"/>
              <a:t>Files</a:t>
            </a:r>
            <a:r>
              <a:rPr lang="en-PH" sz="2400" dirty="0"/>
              <a:t> menu where you can see all the files uploaded in MS Teams, and the ability to integrate Office apps to make external app files easier to navigate on-the-go.</a:t>
            </a:r>
            <a:endParaRPr lang="fil-PH" sz="2400" dirty="0"/>
          </a:p>
        </p:txBody>
      </p:sp>
    </p:spTree>
    <p:extLst>
      <p:ext uri="{BB962C8B-B14F-4D97-AF65-F5344CB8AC3E}">
        <p14:creationId xmlns:p14="http://schemas.microsoft.com/office/powerpoint/2010/main" val="3611171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225" y="819150"/>
            <a:ext cx="9458325" cy="830997"/>
          </a:xfrm>
          <a:prstGeom prst="rect">
            <a:avLst/>
          </a:prstGeom>
          <a:noFill/>
        </p:spPr>
        <p:txBody>
          <a:bodyPr wrap="square" rtlCol="0">
            <a:spAutoFit/>
          </a:bodyPr>
          <a:lstStyle/>
          <a:p>
            <a:pPr algn="ctr"/>
            <a:r>
              <a:rPr lang="en-PH" sz="4800" dirty="0">
                <a:latin typeface="+mj-lt"/>
              </a:rPr>
              <a:t>Thank you everyone for listening </a:t>
            </a:r>
            <a:r>
              <a:rPr lang="en-PH" sz="4800" dirty="0">
                <a:latin typeface="+mj-lt"/>
                <a:sym typeface="Wingdings" panose="05000000000000000000" pitchFamily="2" charset="2"/>
              </a:rPr>
              <a:t></a:t>
            </a:r>
            <a:endParaRPr lang="fil-PH" sz="4800" dirty="0">
              <a:latin typeface="+mj-lt"/>
            </a:endParaRPr>
          </a:p>
        </p:txBody>
      </p:sp>
      <p:sp>
        <p:nvSpPr>
          <p:cNvPr id="5" name="TextBox 4"/>
          <p:cNvSpPr txBox="1"/>
          <p:nvPr/>
        </p:nvSpPr>
        <p:spPr>
          <a:xfrm>
            <a:off x="1800225" y="2333625"/>
            <a:ext cx="9363075" cy="2308324"/>
          </a:xfrm>
          <a:prstGeom prst="rect">
            <a:avLst/>
          </a:prstGeom>
          <a:noFill/>
        </p:spPr>
        <p:txBody>
          <a:bodyPr wrap="square" rtlCol="0">
            <a:spAutoFit/>
          </a:bodyPr>
          <a:lstStyle/>
          <a:p>
            <a:r>
              <a:rPr lang="en-PH" sz="3600" dirty="0"/>
              <a:t>For inquiries, you can ask us now or send an email to:</a:t>
            </a:r>
          </a:p>
          <a:p>
            <a:r>
              <a:rPr lang="en-PH" sz="3600" dirty="0"/>
              <a:t>	</a:t>
            </a:r>
            <a:r>
              <a:rPr lang="en-PH" sz="3600" dirty="0">
                <a:hlinkClick r:id="rId2"/>
              </a:rPr>
              <a:t>crioflorido@openit.com</a:t>
            </a:r>
            <a:r>
              <a:rPr lang="en-PH" sz="3600" dirty="0"/>
              <a:t> </a:t>
            </a:r>
          </a:p>
          <a:p>
            <a:r>
              <a:rPr lang="en-PH" sz="3600" dirty="0"/>
              <a:t>	</a:t>
            </a:r>
            <a:r>
              <a:rPr lang="en-PH" sz="3600" dirty="0">
                <a:hlinkClick r:id="rId3"/>
              </a:rPr>
              <a:t>scruz@openit.com</a:t>
            </a:r>
            <a:r>
              <a:rPr lang="en-PH" sz="3600" dirty="0"/>
              <a:t> </a:t>
            </a:r>
          </a:p>
        </p:txBody>
      </p:sp>
    </p:spTree>
    <p:extLst>
      <p:ext uri="{BB962C8B-B14F-4D97-AF65-F5344CB8AC3E}">
        <p14:creationId xmlns:p14="http://schemas.microsoft.com/office/powerpoint/2010/main" val="1691369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Scrum Workshop</a:t>
            </a:r>
          </a:p>
        </p:txBody>
      </p:sp>
      <p:sp>
        <p:nvSpPr>
          <p:cNvPr id="3" name="Subtitle 2"/>
          <p:cNvSpPr>
            <a:spLocks noGrp="1"/>
          </p:cNvSpPr>
          <p:nvPr>
            <p:ph type="subTitle" idx="1"/>
          </p:nvPr>
        </p:nvSpPr>
        <p:spPr/>
        <p:txBody>
          <a:bodyPr/>
          <a:lstStyle/>
          <a:p>
            <a:endParaRPr lang="en-PH" dirty="0"/>
          </a:p>
        </p:txBody>
      </p:sp>
    </p:spTree>
    <p:extLst>
      <p:ext uri="{BB962C8B-B14F-4D97-AF65-F5344CB8AC3E}">
        <p14:creationId xmlns:p14="http://schemas.microsoft.com/office/powerpoint/2010/main" val="1527829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Scrum Meeting</a:t>
            </a:r>
          </a:p>
        </p:txBody>
      </p:sp>
      <p:sp>
        <p:nvSpPr>
          <p:cNvPr id="3" name="Subtitle 2"/>
          <p:cNvSpPr>
            <a:spLocks noGrp="1"/>
          </p:cNvSpPr>
          <p:nvPr>
            <p:ph type="subTitle" idx="1"/>
          </p:nvPr>
        </p:nvSpPr>
        <p:spPr/>
        <p:txBody>
          <a:bodyPr/>
          <a:lstStyle/>
          <a:p>
            <a:endParaRPr lang="en-PH"/>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002" y="0"/>
            <a:ext cx="3936313" cy="339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13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Sprint Review</a:t>
            </a:r>
          </a:p>
        </p:txBody>
      </p:sp>
      <p:sp>
        <p:nvSpPr>
          <p:cNvPr id="3" name="Subtitle 2"/>
          <p:cNvSpPr>
            <a:spLocks noGrp="1"/>
          </p:cNvSpPr>
          <p:nvPr>
            <p:ph type="subTitle" idx="1"/>
          </p:nvPr>
        </p:nvSpPr>
        <p:spPr/>
        <p:txBody>
          <a:bodyPr/>
          <a:lstStyle/>
          <a:p>
            <a:endParaRPr lang="en-PH"/>
          </a:p>
        </p:txBody>
      </p:sp>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510" y="0"/>
            <a:ext cx="4336134" cy="248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715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Software 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Sprint Retrospective Refresher</a:t>
            </a:r>
          </a:p>
        </p:txBody>
      </p:sp>
      <p:sp>
        <p:nvSpPr>
          <p:cNvPr id="3" name="Subtitle 2"/>
          <p:cNvSpPr>
            <a:spLocks noGrp="1"/>
          </p:cNvSpPr>
          <p:nvPr>
            <p:ph type="subTitle" idx="1"/>
          </p:nvPr>
        </p:nvSpPr>
        <p:spPr/>
        <p:txBody>
          <a:bodyPr/>
          <a:lstStyle/>
          <a:p>
            <a:r>
              <a:rPr lang="en-PH" b="1" dirty="0"/>
              <a:t>Back to back</a:t>
            </a:r>
          </a:p>
          <a:p>
            <a:endParaRPr lang="en-PH" dirty="0"/>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174" y="0"/>
            <a:ext cx="4163461" cy="209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810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Back to back</a:t>
            </a:r>
          </a:p>
        </p:txBody>
      </p:sp>
      <p:pic>
        <p:nvPicPr>
          <p:cNvPr id="1026" name="Picture 2" descr="back-to-back-energiz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28661" y="189271"/>
            <a:ext cx="1749552"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39849" y="2934928"/>
            <a:ext cx="10163175" cy="2308324"/>
          </a:xfrm>
          <a:prstGeom prst="rect">
            <a:avLst/>
          </a:prstGeom>
          <a:noFill/>
        </p:spPr>
        <p:txBody>
          <a:bodyPr wrap="square" rtlCol="0">
            <a:spAutoFit/>
          </a:bodyPr>
          <a:lstStyle/>
          <a:p>
            <a:pPr fontAlgn="base"/>
            <a:r>
              <a:rPr lang="en-PH" sz="2400" b="1" dirty="0"/>
              <a:t>Running the activity</a:t>
            </a:r>
            <a:endParaRPr lang="en-PH" sz="2400" dirty="0"/>
          </a:p>
          <a:p>
            <a:pPr marL="342900" indent="-342900" fontAlgn="base">
              <a:buFont typeface="Arial" panose="020B0604020202020204" pitchFamily="34" charset="0"/>
              <a:buChar char="•"/>
            </a:pPr>
            <a:r>
              <a:rPr lang="en-PH" sz="2400" dirty="0"/>
              <a:t>Instruct the participants to find a pair of similar size and weight</a:t>
            </a:r>
          </a:p>
          <a:p>
            <a:pPr marL="342900" indent="-342900" fontAlgn="base">
              <a:buFont typeface="Arial" panose="020B0604020202020204" pitchFamily="34" charset="0"/>
              <a:buChar char="•"/>
            </a:pPr>
            <a:r>
              <a:rPr lang="en-PH" sz="2400" dirty="0"/>
              <a:t>Ask everyone to sit on the floor, back to back with their pair</a:t>
            </a:r>
          </a:p>
          <a:p>
            <a:pPr marL="342900" indent="-342900" fontAlgn="base">
              <a:buFont typeface="Arial" panose="020B0604020202020204" pitchFamily="34" charset="0"/>
              <a:buChar char="•"/>
            </a:pPr>
            <a:r>
              <a:rPr lang="en-PH" sz="2400" dirty="0"/>
              <a:t>Ask the pairs to hold their arms while keeping their backs together</a:t>
            </a:r>
          </a:p>
          <a:p>
            <a:pPr marL="342900" indent="-342900" fontAlgn="base">
              <a:buFont typeface="Arial" panose="020B0604020202020204" pitchFamily="34" charset="0"/>
              <a:buChar char="•"/>
            </a:pPr>
            <a:r>
              <a:rPr lang="en-PH" sz="2400" dirty="0"/>
              <a:t>Tell everyone their goal is to stand up, while keeping the arms and backs together</a:t>
            </a:r>
          </a:p>
        </p:txBody>
      </p:sp>
    </p:spTree>
    <p:extLst>
      <p:ext uri="{BB962C8B-B14F-4D97-AF65-F5344CB8AC3E}">
        <p14:creationId xmlns:p14="http://schemas.microsoft.com/office/powerpoint/2010/main" val="1727226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Thank You! </a:t>
            </a:r>
            <a:r>
              <a:rPr lang="en-PH" dirty="0">
                <a:sym typeface="Wingdings" panose="05000000000000000000" pitchFamily="2" charset="2"/>
              </a:rPr>
              <a:t></a:t>
            </a:r>
            <a:endParaRPr lang="en-PH" dirty="0"/>
          </a:p>
        </p:txBody>
      </p:sp>
      <p:sp>
        <p:nvSpPr>
          <p:cNvPr id="3" name="Subtitle 2"/>
          <p:cNvSpPr>
            <a:spLocks noGrp="1"/>
          </p:cNvSpPr>
          <p:nvPr>
            <p:ph type="subTitle" idx="1"/>
          </p:nvPr>
        </p:nvSpPr>
        <p:spPr/>
        <p:txBody>
          <a:bodyPr/>
          <a:lstStyle/>
          <a:p>
            <a:r>
              <a:rPr lang="en-PH" sz="2400" dirty="0">
                <a:hlinkClick r:id="rId2"/>
              </a:rPr>
              <a:t>crioflorido@openit.com</a:t>
            </a:r>
            <a:r>
              <a:rPr lang="en-PH" sz="2400" dirty="0"/>
              <a:t> </a:t>
            </a:r>
          </a:p>
          <a:p>
            <a:r>
              <a:rPr lang="en-PH" sz="2400" dirty="0"/>
              <a:t>	</a:t>
            </a:r>
            <a:r>
              <a:rPr lang="en-PH" sz="2400" dirty="0">
                <a:hlinkClick r:id="rId3"/>
              </a:rPr>
              <a:t>scruz@openit.com</a:t>
            </a:r>
            <a:r>
              <a:rPr lang="en-PH" sz="2400" dirty="0"/>
              <a:t> </a:t>
            </a:r>
          </a:p>
          <a:p>
            <a:endParaRPr lang="en-PH" dirty="0"/>
          </a:p>
        </p:txBody>
      </p:sp>
    </p:spTree>
    <p:extLst>
      <p:ext uri="{BB962C8B-B14F-4D97-AF65-F5344CB8AC3E}">
        <p14:creationId xmlns:p14="http://schemas.microsoft.com/office/powerpoint/2010/main" val="378987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2481943" y="2177143"/>
            <a:ext cx="8950234" cy="3821340"/>
          </a:xfrm>
        </p:spPr>
        <p:txBody>
          <a:bodyPr numCol="2">
            <a:noAutofit/>
          </a:bodyPr>
          <a:lstStyle/>
          <a:p>
            <a:pPr marL="0" indent="0">
              <a:buNone/>
            </a:pPr>
            <a:r>
              <a:rPr lang="en-PH" sz="1800" dirty="0"/>
              <a:t>•Microsoft </a:t>
            </a:r>
          </a:p>
          <a:p>
            <a:pPr marL="0" indent="0">
              <a:buNone/>
            </a:pPr>
            <a:r>
              <a:rPr lang="en-PH" sz="1800" dirty="0"/>
              <a:t>•Yahoo </a:t>
            </a:r>
          </a:p>
          <a:p>
            <a:pPr marL="0" indent="0">
              <a:buNone/>
            </a:pPr>
            <a:r>
              <a:rPr lang="en-PH" sz="1800" dirty="0"/>
              <a:t>•Google </a:t>
            </a:r>
          </a:p>
          <a:p>
            <a:pPr marL="0" indent="0">
              <a:buNone/>
            </a:pPr>
            <a:r>
              <a:rPr lang="en-PH" sz="1800" dirty="0"/>
              <a:t>• Electronic Arts </a:t>
            </a:r>
          </a:p>
          <a:p>
            <a:pPr marL="0" indent="0">
              <a:buNone/>
            </a:pPr>
            <a:r>
              <a:rPr lang="en-PH" sz="1800" dirty="0"/>
              <a:t>•IBM </a:t>
            </a:r>
          </a:p>
          <a:p>
            <a:pPr marL="0" indent="0">
              <a:buNone/>
            </a:pPr>
            <a:r>
              <a:rPr lang="en-PH" sz="1800" dirty="0"/>
              <a:t>• Lockheed Martin </a:t>
            </a:r>
          </a:p>
          <a:p>
            <a:pPr marL="0" indent="0">
              <a:buNone/>
            </a:pPr>
            <a:r>
              <a:rPr lang="en-PH" sz="1800" dirty="0"/>
              <a:t>• Philips </a:t>
            </a:r>
          </a:p>
          <a:p>
            <a:pPr marL="0" indent="0">
              <a:buNone/>
            </a:pPr>
            <a:r>
              <a:rPr lang="en-PH" sz="1800" dirty="0"/>
              <a:t>• Siemens </a:t>
            </a:r>
          </a:p>
          <a:p>
            <a:pPr marL="0" indent="0">
              <a:buNone/>
            </a:pPr>
            <a:r>
              <a:rPr lang="en-PH" sz="1800" dirty="0"/>
              <a:t>•Nokia </a:t>
            </a:r>
          </a:p>
          <a:p>
            <a:pPr marL="0" indent="0">
              <a:buNone/>
            </a:pPr>
            <a:r>
              <a:rPr lang="en-PH" sz="1800" dirty="0"/>
              <a:t>• Capital One </a:t>
            </a:r>
          </a:p>
          <a:p>
            <a:pPr marL="0" indent="0">
              <a:buNone/>
            </a:pPr>
            <a:r>
              <a:rPr lang="en-PH" sz="1800" dirty="0"/>
              <a:t>• BBC </a:t>
            </a:r>
          </a:p>
          <a:p>
            <a:pPr marL="0" indent="0">
              <a:buNone/>
            </a:pPr>
            <a:r>
              <a:rPr lang="en-PH" sz="1800" dirty="0"/>
              <a:t>•Intuit </a:t>
            </a:r>
          </a:p>
          <a:p>
            <a:pPr marL="0" indent="0">
              <a:buNone/>
            </a:pPr>
            <a:r>
              <a:rPr lang="en-PH" sz="1800" dirty="0"/>
              <a:t>•Apple </a:t>
            </a:r>
          </a:p>
          <a:p>
            <a:pPr marL="0" indent="0">
              <a:buNone/>
            </a:pPr>
            <a:r>
              <a:rPr lang="en-PH" sz="1800" dirty="0"/>
              <a:t>•Nielsen Media </a:t>
            </a:r>
          </a:p>
          <a:p>
            <a:pPr marL="0" indent="0">
              <a:buNone/>
            </a:pPr>
            <a:r>
              <a:rPr lang="en-PH" sz="1800" dirty="0"/>
              <a:t>• First American </a:t>
            </a:r>
            <a:r>
              <a:rPr lang="en-PH" sz="1800" dirty="0" err="1"/>
              <a:t>Corelogic</a:t>
            </a:r>
            <a:r>
              <a:rPr lang="en-PH" sz="1800" dirty="0"/>
              <a:t> </a:t>
            </a:r>
          </a:p>
          <a:p>
            <a:pPr marL="0" indent="0">
              <a:buNone/>
            </a:pPr>
            <a:r>
              <a:rPr lang="en-PH" sz="1800" dirty="0"/>
              <a:t>•Qualcomm </a:t>
            </a:r>
          </a:p>
          <a:p>
            <a:pPr marL="0" indent="0">
              <a:buNone/>
            </a:pPr>
            <a:r>
              <a:rPr lang="en-PH" sz="1800" dirty="0"/>
              <a:t>•Texas Instruments </a:t>
            </a:r>
          </a:p>
          <a:p>
            <a:pPr marL="0" indent="0">
              <a:buNone/>
            </a:pPr>
            <a:r>
              <a:rPr lang="en-PH" sz="1800" dirty="0"/>
              <a:t>• Salesforce.com </a:t>
            </a:r>
          </a:p>
          <a:p>
            <a:pPr marL="0" indent="0">
              <a:buNone/>
            </a:pPr>
            <a:r>
              <a:rPr lang="en-PH" sz="1800" dirty="0"/>
              <a:t>•John Deere </a:t>
            </a:r>
          </a:p>
          <a:p>
            <a:pPr marL="0" indent="0">
              <a:buNone/>
            </a:pPr>
            <a:r>
              <a:rPr lang="en-PH" sz="1800" dirty="0"/>
              <a:t>• Lexis Nexis </a:t>
            </a:r>
          </a:p>
          <a:p>
            <a:pPr marL="0" indent="0">
              <a:buNone/>
            </a:pPr>
            <a:r>
              <a:rPr lang="en-PH" sz="1800" dirty="0"/>
              <a:t>• Sabre </a:t>
            </a:r>
          </a:p>
          <a:p>
            <a:pPr marL="0" indent="0">
              <a:buNone/>
            </a:pPr>
            <a:r>
              <a:rPr lang="en-PH" sz="1800" dirty="0"/>
              <a:t>• Salesforce.com </a:t>
            </a:r>
          </a:p>
          <a:p>
            <a:pPr marL="0" indent="0">
              <a:buNone/>
            </a:pPr>
            <a:r>
              <a:rPr lang="en-PH" sz="1800" dirty="0"/>
              <a:t>•Time Warner </a:t>
            </a:r>
          </a:p>
          <a:p>
            <a:pPr marL="0" indent="0">
              <a:buNone/>
            </a:pPr>
            <a:r>
              <a:rPr lang="en-PH" sz="1800" dirty="0"/>
              <a:t>•Turner Broadcasting</a:t>
            </a:r>
          </a:p>
          <a:p>
            <a:pPr marL="0" indent="0">
              <a:buNone/>
            </a:pPr>
            <a:r>
              <a:rPr lang="en-PH" sz="1800" dirty="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6200"/>
            <a:ext cx="10018713" cy="1752599"/>
          </a:xfrm>
        </p:spPr>
        <p:txBody>
          <a:bodyPr/>
          <a:lstStyle/>
          <a:p>
            <a:r>
              <a:rPr lang="en-PH" dirty="0"/>
              <a:t>Scrum has been used for:</a:t>
            </a:r>
          </a:p>
        </p:txBody>
      </p:sp>
      <p:sp>
        <p:nvSpPr>
          <p:cNvPr id="3" name="Content Placeholder 2"/>
          <p:cNvSpPr>
            <a:spLocks noGrp="1"/>
          </p:cNvSpPr>
          <p:nvPr>
            <p:ph idx="1"/>
          </p:nvPr>
        </p:nvSpPr>
        <p:spPr>
          <a:xfrm>
            <a:off x="1484310" y="2002971"/>
            <a:ext cx="10585770" cy="3788229"/>
          </a:xfrm>
        </p:spPr>
        <p:txBody>
          <a:bodyPr numCol="2">
            <a:normAutofit fontScale="85000" lnSpcReduction="20000"/>
          </a:bodyPr>
          <a:lstStyle/>
          <a:p>
            <a:pPr marL="0" indent="0">
              <a:buNone/>
            </a:pPr>
            <a:r>
              <a:rPr lang="en-PH" dirty="0"/>
              <a:t>• Commercial software </a:t>
            </a:r>
          </a:p>
          <a:p>
            <a:pPr marL="0" indent="0">
              <a:buNone/>
            </a:pPr>
            <a:r>
              <a:rPr lang="en-PH" dirty="0"/>
              <a:t>• In-house development </a:t>
            </a:r>
          </a:p>
          <a:p>
            <a:pPr marL="0" indent="0">
              <a:buNone/>
            </a:pPr>
            <a:r>
              <a:rPr lang="en-PH" dirty="0"/>
              <a:t>• Contract development </a:t>
            </a:r>
          </a:p>
          <a:p>
            <a:pPr marL="0" indent="0">
              <a:buNone/>
            </a:pPr>
            <a:r>
              <a:rPr lang="en-PH" dirty="0"/>
              <a:t>• Fixed-price projects </a:t>
            </a:r>
          </a:p>
          <a:p>
            <a:pPr marL="0" indent="0">
              <a:buNone/>
            </a:pPr>
            <a:r>
              <a:rPr lang="en-PH" dirty="0"/>
              <a:t>• Financial applications </a:t>
            </a:r>
          </a:p>
          <a:p>
            <a:pPr marL="0" indent="0">
              <a:buNone/>
            </a:pPr>
            <a:r>
              <a:rPr lang="en-PH" dirty="0"/>
              <a:t>• ISO 9001-certified applications </a:t>
            </a:r>
          </a:p>
          <a:p>
            <a:pPr marL="0" indent="0">
              <a:buNone/>
            </a:pPr>
            <a:r>
              <a:rPr lang="en-PH" dirty="0"/>
              <a:t>• Embedded systems </a:t>
            </a:r>
          </a:p>
          <a:p>
            <a:pPr marL="0" indent="0">
              <a:buNone/>
            </a:pPr>
            <a:r>
              <a:rPr lang="en-PH" dirty="0"/>
              <a:t>• 24x7 systems with 99.999% uptime requirements </a:t>
            </a:r>
          </a:p>
          <a:p>
            <a:pPr marL="0" indent="0">
              <a:buNone/>
            </a:pPr>
            <a:r>
              <a:rPr lang="en-PH" dirty="0"/>
              <a:t>• the Joint Strike Fighter </a:t>
            </a:r>
          </a:p>
          <a:p>
            <a:pPr marL="0" indent="0">
              <a:buNone/>
            </a:pPr>
            <a:r>
              <a:rPr lang="en-PH" dirty="0"/>
              <a:t>• Video game development </a:t>
            </a:r>
          </a:p>
          <a:p>
            <a:pPr marL="0" indent="0">
              <a:buNone/>
            </a:pPr>
            <a:r>
              <a:rPr lang="en-PH" dirty="0"/>
              <a:t>• FDA-approved, life-critical systems </a:t>
            </a:r>
          </a:p>
          <a:p>
            <a:pPr marL="0" indent="0">
              <a:buNone/>
            </a:pPr>
            <a:r>
              <a:rPr lang="en-PH" dirty="0"/>
              <a:t>• Satellite-control software </a:t>
            </a:r>
          </a:p>
          <a:p>
            <a:pPr marL="0" indent="0">
              <a:buNone/>
            </a:pPr>
            <a:r>
              <a:rPr lang="en-PH" dirty="0"/>
              <a:t>• Websites </a:t>
            </a:r>
          </a:p>
          <a:p>
            <a:pPr marL="0" indent="0">
              <a:buNone/>
            </a:pPr>
            <a:r>
              <a:rPr lang="en-PH" dirty="0"/>
              <a:t>• Handheld software </a:t>
            </a:r>
          </a:p>
          <a:p>
            <a:pPr marL="0" indent="0">
              <a:buNone/>
            </a:pPr>
            <a:r>
              <a:rPr lang="en-PH" dirty="0"/>
              <a:t>• Mobile phones </a:t>
            </a:r>
          </a:p>
          <a:p>
            <a:pPr marL="0" indent="0">
              <a:buNone/>
            </a:pPr>
            <a:r>
              <a:rPr lang="en-PH" dirty="0"/>
              <a:t>• Network switching applications </a:t>
            </a:r>
          </a:p>
          <a:p>
            <a:pPr marL="0" indent="0">
              <a:buNone/>
            </a:pPr>
            <a:r>
              <a:rPr lang="en-PH" dirty="0"/>
              <a:t>• ISV applications</a:t>
            </a:r>
          </a:p>
          <a:p>
            <a:pPr marL="0" indent="0">
              <a:buNone/>
            </a:pPr>
            <a:r>
              <a:rPr lang="en-PH" dirty="0"/>
              <a:t>• 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pic>
        <p:nvPicPr>
          <p:cNvPr id="5" name="Content Placeholder 4"/>
          <p:cNvPicPr>
            <a:picLocks noGrp="1" noChangeAspect="1"/>
          </p:cNvPicPr>
          <p:nvPr>
            <p:ph idx="1"/>
          </p:nvPr>
        </p:nvPicPr>
        <p:blipFill>
          <a:blip r:embed="rId2"/>
          <a:stretch>
            <a:fillRect/>
          </a:stretch>
        </p:blipFill>
        <p:spPr>
          <a:xfrm>
            <a:off x="3119097" y="2667000"/>
            <a:ext cx="6749143" cy="3124200"/>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842" y="914400"/>
            <a:ext cx="10018713" cy="1752599"/>
          </a:xfrm>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p>
          <a:p>
            <a:r>
              <a:rPr lang="en-PH" dirty="0"/>
              <a:t>Typical duration is 2–4 weeks or a calendar month at most </a:t>
            </a:r>
          </a:p>
          <a:p>
            <a:r>
              <a:rPr lang="en-PH" dirty="0"/>
              <a:t>A constant duration leads to a better rhythm </a:t>
            </a:r>
          </a:p>
          <a:p>
            <a:r>
              <a:rPr lang="en-PH" dirty="0"/>
              <a:t>Product 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856</TotalTime>
  <Words>2792</Words>
  <Application>Microsoft Office PowerPoint</Application>
  <PresentationFormat>Widescreen</PresentationFormat>
  <Paragraphs>394</Paragraphs>
  <Slides>52</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Corbel</vt:lpstr>
      <vt:lpstr>Wingdings</vt:lpstr>
      <vt:lpstr>Wingdings 2</vt:lpstr>
      <vt:lpstr>Parallax</vt:lpstr>
      <vt:lpstr>Agile Development</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 Master</vt:lpstr>
      <vt:lpstr>The Development team</vt:lpstr>
      <vt:lpstr>Ceremonies</vt:lpstr>
      <vt:lpstr>Sprint Planning Meeting</vt:lpstr>
      <vt:lpstr>Sprint Planning</vt:lpstr>
      <vt:lpstr>Sprint Startup Meeting</vt:lpstr>
      <vt:lpstr>Sprint Startup</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Development Tools</vt:lpstr>
      <vt:lpstr>Team Tasks’ Delegation</vt:lpstr>
      <vt:lpstr>Version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media</vt:lpstr>
      <vt:lpstr>Microsoft Outlook</vt:lpstr>
      <vt:lpstr>PowerPoint Presentation</vt:lpstr>
      <vt:lpstr>PowerPoint Presentation</vt:lpstr>
      <vt:lpstr>PowerPoint Presentation</vt:lpstr>
      <vt:lpstr>Scrum Workshop</vt:lpstr>
      <vt:lpstr>Scrum Meeting</vt:lpstr>
      <vt:lpstr>Sprint Review</vt:lpstr>
      <vt:lpstr>Sprint Retrospective Refresher</vt:lpstr>
      <vt:lpstr>Back to back</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Cris Ann E. Rioflorido</cp:lastModifiedBy>
  <cp:revision>184</cp:revision>
  <dcterms:created xsi:type="dcterms:W3CDTF">2017-04-08T07:41:49Z</dcterms:created>
  <dcterms:modified xsi:type="dcterms:W3CDTF">2017-04-24T06:18:36Z</dcterms:modified>
</cp:coreProperties>
</file>